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63" r:id="rId3"/>
    <p:sldId id="265" r:id="rId4"/>
    <p:sldId id="257" r:id="rId5"/>
    <p:sldId id="258" r:id="rId6"/>
    <p:sldId id="259" r:id="rId7"/>
    <p:sldId id="260" r:id="rId8"/>
    <p:sldId id="266" r:id="rId9"/>
    <p:sldId id="268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Frutiger-Light" panose="02020603050405020304" pitchFamily="18" charset="0"/>
      <p:regular r:id="rId16"/>
    </p:embeddedFont>
    <p:embeddedFont>
      <p:font typeface="Montserrat" panose="00000500000000000000" pitchFamily="2" charset="0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3835"/>
    <a:srgbClr val="BB38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E48E432-852F-4027-B1D8-2140E1CD36ED}">
  <a:tblStyle styleId="{EE48E432-852F-4027-B1D8-2140E1CD36E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3295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4275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7823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1254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hyperlink" Target="mailto:concursovlc@ontime.e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eguimientocontratacion.umh.es/acuerdos-marco/servicio-de-paqueteria/" TargetMode="External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openxmlformats.org/officeDocument/2006/relationships/hyperlink" Target="https://mi.ontime.es/MiOntime/pages/login.jsf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hyperlink" Target="mailto:concursovlc@ontime.e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12192000" cy="118869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/>
          <p:nvPr/>
        </p:nvSpPr>
        <p:spPr>
          <a:xfrm>
            <a:off x="226594" y="1305169"/>
            <a:ext cx="3246521" cy="327985"/>
          </a:xfrm>
          <a:prstGeom prst="roundRect">
            <a:avLst>
              <a:gd name="adj" fmla="val 14285"/>
            </a:avLst>
          </a:prstGeom>
          <a:solidFill>
            <a:srgbClr val="C412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324853" y="1347140"/>
            <a:ext cx="2947737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EXPEDIENTE BASADO 001_LOTE2_AM 2/25</a:t>
            </a:r>
            <a:endParaRPr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226594" y="2081969"/>
            <a:ext cx="1160145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en-US" sz="20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ontratación</a:t>
            </a:r>
            <a:r>
              <a:rPr lang="en-US" sz="20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Basada</a:t>
            </a:r>
            <a:r>
              <a:rPr lang="en-US" sz="20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20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el</a:t>
            </a:r>
            <a:r>
              <a:rPr lang="en-US" sz="20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Acuerdo</a:t>
            </a:r>
            <a:r>
              <a:rPr lang="en-US" sz="2000" b="1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Marco para la </a:t>
            </a:r>
            <a:r>
              <a:rPr lang="en-US" sz="2000" b="1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contratación</a:t>
            </a:r>
            <a:r>
              <a:rPr lang="en-US" sz="2000" b="1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de los Servicios </a:t>
            </a:r>
            <a:r>
              <a:rPr lang="en-US" sz="2000" b="1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Postales</a:t>
            </a:r>
            <a:r>
              <a:rPr lang="en-US" sz="2000" b="1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y de </a:t>
            </a:r>
            <a:r>
              <a:rPr lang="en-US" sz="2000" b="1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Paquetería</a:t>
            </a:r>
            <a:r>
              <a:rPr lang="en-US" sz="2000" b="1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de la Administración de la </a:t>
            </a:r>
            <a:r>
              <a:rPr lang="en-US" sz="2000" b="1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Generalitat</a:t>
            </a:r>
            <a:r>
              <a:rPr lang="en-US" sz="2000" b="1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000" b="1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su</a:t>
            </a:r>
            <a:r>
              <a:rPr lang="en-US" sz="2000" b="1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Sector </a:t>
            </a:r>
            <a:r>
              <a:rPr lang="en-US" sz="2000" b="1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Público</a:t>
            </a:r>
            <a:r>
              <a:rPr lang="en-US" sz="2000" b="1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Instrumental y </a:t>
            </a:r>
            <a:r>
              <a:rPr lang="en-US" sz="2000" b="1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entidades</a:t>
            </a:r>
            <a:r>
              <a:rPr lang="en-US" sz="2000" b="1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000" b="1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adheridas</a:t>
            </a:r>
            <a:r>
              <a:rPr lang="en-US" sz="2000" b="1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. (Expt. AM 2/25 CC)</a:t>
            </a:r>
            <a:endParaRPr sz="2000" dirty="0"/>
          </a:p>
        </p:txBody>
      </p:sp>
      <p:sp>
        <p:nvSpPr>
          <p:cNvPr id="93" name="Google Shape;93;p13"/>
          <p:cNvSpPr txBox="1"/>
          <p:nvPr/>
        </p:nvSpPr>
        <p:spPr>
          <a:xfrm>
            <a:off x="539344" y="4083244"/>
            <a:ext cx="21997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LOTE 2</a:t>
            </a:r>
            <a:endParaRPr sz="2000"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539344" y="4420882"/>
            <a:ext cx="2813456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Servicio de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Paquetería</a:t>
            </a:r>
            <a:endParaRPr dirty="0"/>
          </a:p>
        </p:txBody>
      </p:sp>
      <p:pic>
        <p:nvPicPr>
          <p:cNvPr id="15" name="Google Shape;88;p1">
            <a:extLst>
              <a:ext uri="{FF2B5EF4-FFF2-40B4-BE49-F238E27FC236}">
                <a16:creationId xmlns:a16="http://schemas.microsoft.com/office/drawing/2014/main" id="{E2E30F34-CF6E-4C45-9F6A-74ED2F9CC93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29" y="96224"/>
            <a:ext cx="823031" cy="9632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2C58871-DBEF-4EF4-A9F3-BB590BE4582E}"/>
              </a:ext>
            </a:extLst>
          </p:cNvPr>
          <p:cNvSpPr/>
          <p:nvPr/>
        </p:nvSpPr>
        <p:spPr>
          <a:xfrm>
            <a:off x="0" y="6359299"/>
            <a:ext cx="12192000" cy="522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latin typeface="Frutiger-Light" panose="02020603050405020304" pitchFamily="18" charset="0"/>
                <a:ea typeface="Frutiger-Light" panose="02020603050405020304" pitchFamily="18" charset="0"/>
                <a:cs typeface="Frutiger-Light" panose="02020603050405020304" pitchFamily="18" charset="0"/>
              </a:rPr>
              <a:t>SERVICIO DE PLANIFICACIÓN Y RACIONALIZACIÓN DE LA CONTRATACIÓN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12192000" cy="118869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24853" y="1347140"/>
            <a:ext cx="2947737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EXPEDIENTE BASADO 001_LOTE2_AM 2/25</a:t>
            </a:r>
            <a:endParaRPr dirty="0"/>
          </a:p>
        </p:txBody>
      </p:sp>
      <p:pic>
        <p:nvPicPr>
          <p:cNvPr id="15" name="Google Shape;88;p1">
            <a:extLst>
              <a:ext uri="{FF2B5EF4-FFF2-40B4-BE49-F238E27FC236}">
                <a16:creationId xmlns:a16="http://schemas.microsoft.com/office/drawing/2014/main" id="{E2E30F34-CF6E-4C45-9F6A-74ED2F9CC93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29" y="96224"/>
            <a:ext cx="823031" cy="9632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2C58871-DBEF-4EF4-A9F3-BB590BE4582E}"/>
              </a:ext>
            </a:extLst>
          </p:cNvPr>
          <p:cNvSpPr/>
          <p:nvPr/>
        </p:nvSpPr>
        <p:spPr>
          <a:xfrm>
            <a:off x="0" y="6335486"/>
            <a:ext cx="12192000" cy="522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latin typeface="Frutiger-Light" panose="02020603050405020304" pitchFamily="18" charset="0"/>
                <a:ea typeface="Frutiger-Light" panose="02020603050405020304" pitchFamily="18" charset="0"/>
                <a:cs typeface="Frutiger-Light" panose="02020603050405020304" pitchFamily="18" charset="0"/>
              </a:rPr>
              <a:t>SERVICIO DE PLANIFICACIÓN Y RACIONALIZACIÓN DE LA CONTRATACIÓN</a:t>
            </a:r>
          </a:p>
        </p:txBody>
      </p:sp>
      <p:pic>
        <p:nvPicPr>
          <p:cNvPr id="14" name="Google Shape;101;p14" descr="image.png">
            <a:extLst>
              <a:ext uri="{FF2B5EF4-FFF2-40B4-BE49-F238E27FC236}">
                <a16:creationId xmlns:a16="http://schemas.microsoft.com/office/drawing/2014/main" id="{5945BCB9-B279-448E-AC87-C3DCE7E057D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4853" y="1508723"/>
            <a:ext cx="3619500" cy="24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10;p14">
            <a:extLst>
              <a:ext uri="{FF2B5EF4-FFF2-40B4-BE49-F238E27FC236}">
                <a16:creationId xmlns:a16="http://schemas.microsoft.com/office/drawing/2014/main" id="{796DDAA3-C583-406E-83AE-79C724F3DFE9}"/>
              </a:ext>
            </a:extLst>
          </p:cNvPr>
          <p:cNvSpPr txBox="1"/>
          <p:nvPr/>
        </p:nvSpPr>
        <p:spPr>
          <a:xfrm>
            <a:off x="522246" y="2530540"/>
            <a:ext cx="3180397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Empresa</a:t>
            </a:r>
            <a:r>
              <a:rPr lang="en-US" sz="16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Adjudicataria</a:t>
            </a:r>
            <a:endParaRPr dirty="0"/>
          </a:p>
        </p:txBody>
      </p:sp>
      <p:sp>
        <p:nvSpPr>
          <p:cNvPr id="18" name="Google Shape;111;p14">
            <a:extLst>
              <a:ext uri="{FF2B5EF4-FFF2-40B4-BE49-F238E27FC236}">
                <a16:creationId xmlns:a16="http://schemas.microsoft.com/office/drawing/2014/main" id="{F4070988-0000-4483-9162-82435D94031E}"/>
              </a:ext>
            </a:extLst>
          </p:cNvPr>
          <p:cNvSpPr txBox="1"/>
          <p:nvPr/>
        </p:nvSpPr>
        <p:spPr>
          <a:xfrm>
            <a:off x="597970" y="2998355"/>
            <a:ext cx="3237999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ONTIME TRANSPORTE Y LOGÍSTICA, S.L.</a:t>
            </a:r>
            <a:endParaRPr dirty="0"/>
          </a:p>
        </p:txBody>
      </p:sp>
      <p:pic>
        <p:nvPicPr>
          <p:cNvPr id="19" name="Google Shape;120;p14" descr="image.png">
            <a:extLst>
              <a:ext uri="{FF2B5EF4-FFF2-40B4-BE49-F238E27FC236}">
                <a16:creationId xmlns:a16="http://schemas.microsoft.com/office/drawing/2014/main" id="{E8EBB0D2-D43E-4201-93C5-AD027B4BCE8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69570" y="1892365"/>
            <a:ext cx="285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02;p14" descr="image.png">
            <a:extLst>
              <a:ext uri="{FF2B5EF4-FFF2-40B4-BE49-F238E27FC236}">
                <a16:creationId xmlns:a16="http://schemas.microsoft.com/office/drawing/2014/main" id="{592FDB7E-447F-4061-A6D9-B3562F59D10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41746" y="1518318"/>
            <a:ext cx="3619500" cy="24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12;p14">
            <a:extLst>
              <a:ext uri="{FF2B5EF4-FFF2-40B4-BE49-F238E27FC236}">
                <a16:creationId xmlns:a16="http://schemas.microsoft.com/office/drawing/2014/main" id="{8B54F71D-FCBF-42AE-93CE-E92F82DF6C99}"/>
              </a:ext>
            </a:extLst>
          </p:cNvPr>
          <p:cNvSpPr txBox="1"/>
          <p:nvPr/>
        </p:nvSpPr>
        <p:spPr>
          <a:xfrm>
            <a:off x="4362225" y="2504155"/>
            <a:ext cx="3180397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Fecha</a:t>
            </a:r>
            <a:r>
              <a:rPr lang="en-US" sz="16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Inicio</a:t>
            </a:r>
            <a:endParaRPr dirty="0"/>
          </a:p>
        </p:txBody>
      </p:sp>
      <p:sp>
        <p:nvSpPr>
          <p:cNvPr id="22" name="Google Shape;113;p14">
            <a:extLst>
              <a:ext uri="{FF2B5EF4-FFF2-40B4-BE49-F238E27FC236}">
                <a16:creationId xmlns:a16="http://schemas.microsoft.com/office/drawing/2014/main" id="{C2727074-5869-46B8-9641-40C75705C89C}"/>
              </a:ext>
            </a:extLst>
          </p:cNvPr>
          <p:cNvSpPr txBox="1"/>
          <p:nvPr/>
        </p:nvSpPr>
        <p:spPr>
          <a:xfrm>
            <a:off x="4437948" y="2976733"/>
            <a:ext cx="30289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23 de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Noviembre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2025</a:t>
            </a:r>
            <a:endParaRPr dirty="0"/>
          </a:p>
        </p:txBody>
      </p:sp>
      <p:pic>
        <p:nvPicPr>
          <p:cNvPr id="23" name="Google Shape;103;p14" descr="image.png">
            <a:extLst>
              <a:ext uri="{FF2B5EF4-FFF2-40B4-BE49-F238E27FC236}">
                <a16:creationId xmlns:a16="http://schemas.microsoft.com/office/drawing/2014/main" id="{CF03AC7E-F87D-4DFE-ACC4-3C814FA4C53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81725" y="1508723"/>
            <a:ext cx="3619500" cy="24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15;p14">
            <a:extLst>
              <a:ext uri="{FF2B5EF4-FFF2-40B4-BE49-F238E27FC236}">
                <a16:creationId xmlns:a16="http://schemas.microsoft.com/office/drawing/2014/main" id="{B8896392-1F51-4CFF-8F53-119A02F1F140}"/>
              </a:ext>
            </a:extLst>
          </p:cNvPr>
          <p:cNvSpPr txBox="1"/>
          <p:nvPr/>
        </p:nvSpPr>
        <p:spPr>
          <a:xfrm>
            <a:off x="8239871" y="2488511"/>
            <a:ext cx="3180397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Duración</a:t>
            </a:r>
            <a:endParaRPr dirty="0"/>
          </a:p>
        </p:txBody>
      </p:sp>
      <p:sp>
        <p:nvSpPr>
          <p:cNvPr id="25" name="Google Shape;116;p14">
            <a:extLst>
              <a:ext uri="{FF2B5EF4-FFF2-40B4-BE49-F238E27FC236}">
                <a16:creationId xmlns:a16="http://schemas.microsoft.com/office/drawing/2014/main" id="{E9E4C84D-16E9-4C6D-9802-F9B2298798C2}"/>
              </a:ext>
            </a:extLst>
          </p:cNvPr>
          <p:cNvSpPr txBox="1"/>
          <p:nvPr/>
        </p:nvSpPr>
        <p:spPr>
          <a:xfrm>
            <a:off x="8379311" y="2934968"/>
            <a:ext cx="30289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DOS AÑOS</a:t>
            </a:r>
            <a:endParaRPr dirty="0"/>
          </a:p>
        </p:txBody>
      </p:sp>
      <p:sp>
        <p:nvSpPr>
          <p:cNvPr id="26" name="Google Shape;117;p14">
            <a:extLst>
              <a:ext uri="{FF2B5EF4-FFF2-40B4-BE49-F238E27FC236}">
                <a16:creationId xmlns:a16="http://schemas.microsoft.com/office/drawing/2014/main" id="{47E8C335-5F91-4651-BA11-7262EEE102F4}"/>
              </a:ext>
            </a:extLst>
          </p:cNvPr>
          <p:cNvSpPr txBox="1"/>
          <p:nvPr/>
        </p:nvSpPr>
        <p:spPr>
          <a:xfrm>
            <a:off x="8058926" y="3305406"/>
            <a:ext cx="3465095" cy="242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MAX: 2 </a:t>
            </a:r>
            <a:r>
              <a:rPr lang="en-US" sz="1050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años</a:t>
            </a:r>
            <a:endParaRPr dirty="0"/>
          </a:p>
        </p:txBody>
      </p:sp>
      <p:pic>
        <p:nvPicPr>
          <p:cNvPr id="27" name="Google Shape;121;p14" descr="image.png">
            <a:extLst>
              <a:ext uri="{FF2B5EF4-FFF2-40B4-BE49-F238E27FC236}">
                <a16:creationId xmlns:a16="http://schemas.microsoft.com/office/drawing/2014/main" id="{3AAB6B6F-0E05-4EE7-88D7-B04F2B5DD89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92686" y="1925786"/>
            <a:ext cx="33337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04;p14" descr="image.png">
            <a:extLst>
              <a:ext uri="{FF2B5EF4-FFF2-40B4-BE49-F238E27FC236}">
                <a16:creationId xmlns:a16="http://schemas.microsoft.com/office/drawing/2014/main" id="{DD3458EF-D8BD-4518-80BF-DA7B25234EB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1000" y="4714875"/>
            <a:ext cx="11430000" cy="119062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118;p14">
            <a:extLst>
              <a:ext uri="{FF2B5EF4-FFF2-40B4-BE49-F238E27FC236}">
                <a16:creationId xmlns:a16="http://schemas.microsoft.com/office/drawing/2014/main" id="{A4D4B149-EDF0-4521-B6A8-051854D7B0FD}"/>
              </a:ext>
            </a:extLst>
          </p:cNvPr>
          <p:cNvSpPr txBox="1"/>
          <p:nvPr/>
        </p:nvSpPr>
        <p:spPr>
          <a:xfrm>
            <a:off x="619125" y="4905375"/>
            <a:ext cx="11551443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Referencia</a:t>
            </a:r>
            <a:r>
              <a:rPr lang="en-US" sz="13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Administrativa</a:t>
            </a:r>
            <a:endParaRPr dirty="0"/>
          </a:p>
        </p:txBody>
      </p:sp>
      <p:sp>
        <p:nvSpPr>
          <p:cNvPr id="30" name="Google Shape;119;p14">
            <a:extLst>
              <a:ext uri="{FF2B5EF4-FFF2-40B4-BE49-F238E27FC236}">
                <a16:creationId xmlns:a16="http://schemas.microsoft.com/office/drawing/2014/main" id="{8B2DC065-3152-4599-B6C2-807BE19E9572}"/>
              </a:ext>
            </a:extLst>
          </p:cNvPr>
          <p:cNvSpPr txBox="1"/>
          <p:nvPr/>
        </p:nvSpPr>
        <p:spPr>
          <a:xfrm>
            <a:off x="619125" y="5286375"/>
            <a:ext cx="11001375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Expediente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: BASADO 001_LOTE2_AM 2/25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9381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12192000" cy="118869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24853" y="1347140"/>
            <a:ext cx="2947737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EXPEDIENTE BASADO 001_LOTE2_AM 2/25</a:t>
            </a:r>
            <a:endParaRPr dirty="0"/>
          </a:p>
        </p:txBody>
      </p:sp>
      <p:pic>
        <p:nvPicPr>
          <p:cNvPr id="15" name="Google Shape;88;p1">
            <a:extLst>
              <a:ext uri="{FF2B5EF4-FFF2-40B4-BE49-F238E27FC236}">
                <a16:creationId xmlns:a16="http://schemas.microsoft.com/office/drawing/2014/main" id="{E2E30F34-CF6E-4C45-9F6A-74ED2F9CC93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29" y="96224"/>
            <a:ext cx="823031" cy="9632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2C58871-DBEF-4EF4-A9F3-BB590BE4582E}"/>
              </a:ext>
            </a:extLst>
          </p:cNvPr>
          <p:cNvSpPr/>
          <p:nvPr/>
        </p:nvSpPr>
        <p:spPr>
          <a:xfrm>
            <a:off x="0" y="6335486"/>
            <a:ext cx="12192000" cy="522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latin typeface="Frutiger-Light" panose="02020603050405020304" pitchFamily="18" charset="0"/>
                <a:ea typeface="Frutiger-Light" panose="02020603050405020304" pitchFamily="18" charset="0"/>
                <a:cs typeface="Frutiger-Light" panose="02020603050405020304" pitchFamily="18" charset="0"/>
              </a:rPr>
              <a:t>SERVICIO DE PLANIFICACIÓN Y RACIONALIZACIÓN DE LA CONTRATACIÓN</a:t>
            </a:r>
          </a:p>
        </p:txBody>
      </p:sp>
      <p:sp>
        <p:nvSpPr>
          <p:cNvPr id="31" name="Google Shape;131;p15">
            <a:extLst>
              <a:ext uri="{FF2B5EF4-FFF2-40B4-BE49-F238E27FC236}">
                <a16:creationId xmlns:a16="http://schemas.microsoft.com/office/drawing/2014/main" id="{918E0009-265F-405E-AC44-B1513BC88B7A}"/>
              </a:ext>
            </a:extLst>
          </p:cNvPr>
          <p:cNvSpPr txBox="1"/>
          <p:nvPr/>
        </p:nvSpPr>
        <p:spPr>
          <a:xfrm>
            <a:off x="300213" y="1286374"/>
            <a:ext cx="885223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Objeto</a:t>
            </a:r>
            <a:r>
              <a:rPr lang="en-US" sz="27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del </a:t>
            </a:r>
            <a:r>
              <a:rPr lang="en-US" sz="27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Lote</a:t>
            </a:r>
            <a:r>
              <a:rPr lang="en-US" sz="27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2: Servicio de </a:t>
            </a:r>
            <a:r>
              <a:rPr lang="en-US" sz="27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Paquetería</a:t>
            </a:r>
            <a:endParaRPr dirty="0"/>
          </a:p>
        </p:txBody>
      </p:sp>
      <p:sp>
        <p:nvSpPr>
          <p:cNvPr id="32" name="Google Shape;133;p15">
            <a:extLst>
              <a:ext uri="{FF2B5EF4-FFF2-40B4-BE49-F238E27FC236}">
                <a16:creationId xmlns:a16="http://schemas.microsoft.com/office/drawing/2014/main" id="{F31FB10A-40B2-4E28-90F5-74F692F17B7D}"/>
              </a:ext>
            </a:extLst>
          </p:cNvPr>
          <p:cNvSpPr txBox="1"/>
          <p:nvPr/>
        </p:nvSpPr>
        <p:spPr>
          <a:xfrm>
            <a:off x="127829" y="1890813"/>
            <a:ext cx="10151645" cy="280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           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Recogida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           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Tratamiento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distribución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entrega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comprende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	* Servicios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nacionales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: Servicio 10, Servicio 14 y Servicio 24.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	* Servicios Internacion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ales.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           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Prueba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entrega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            Servicios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adicionales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: El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retorno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y valor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declarado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350" b="0" i="0" u="none" strike="noStrike" cap="none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Google Shape;136;p15">
            <a:extLst>
              <a:ext uri="{FF2B5EF4-FFF2-40B4-BE49-F238E27FC236}">
                <a16:creationId xmlns:a16="http://schemas.microsoft.com/office/drawing/2014/main" id="{5F5BE9EB-65EF-4774-B7A6-EA9CC95D5252}"/>
              </a:ext>
            </a:extLst>
          </p:cNvPr>
          <p:cNvSpPr txBox="1"/>
          <p:nvPr/>
        </p:nvSpPr>
        <p:spPr>
          <a:xfrm>
            <a:off x="596071" y="3738131"/>
            <a:ext cx="10856115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Excluye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podrá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enviarse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ningún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objeto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que, de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acuerdo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con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reglamento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que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regula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prestación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Servicios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postales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resulte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prohibido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dirty="0"/>
          </a:p>
        </p:txBody>
      </p:sp>
      <p:pic>
        <p:nvPicPr>
          <p:cNvPr id="37" name="Google Shape;139;p15" descr="image.png">
            <a:extLst>
              <a:ext uri="{FF2B5EF4-FFF2-40B4-BE49-F238E27FC236}">
                <a16:creationId xmlns:a16="http://schemas.microsoft.com/office/drawing/2014/main" id="{EA05F703-298E-43EB-9AA9-6847E5AB4D5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7650" y="3821155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38;p15" descr="image.png">
            <a:extLst>
              <a:ext uri="{FF2B5EF4-FFF2-40B4-BE49-F238E27FC236}">
                <a16:creationId xmlns:a16="http://schemas.microsoft.com/office/drawing/2014/main" id="{4046C142-B998-4009-841C-8017D7BA0E1A}"/>
              </a:ext>
            </a:extLst>
          </p:cNvPr>
          <p:cNvPicPr preferRelativeResize="0"/>
          <p:nvPr/>
        </p:nvPicPr>
        <p:blipFill rotWithShape="1">
          <a:blip r:embed="rId6">
            <a:alphaModFix/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247650" y="1895020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36;p15">
            <a:extLst>
              <a:ext uri="{FF2B5EF4-FFF2-40B4-BE49-F238E27FC236}">
                <a16:creationId xmlns:a16="http://schemas.microsoft.com/office/drawing/2014/main" id="{05350A46-C9B4-4694-AF48-9DD34F84EC24}"/>
              </a:ext>
            </a:extLst>
          </p:cNvPr>
          <p:cNvSpPr txBox="1"/>
          <p:nvPr/>
        </p:nvSpPr>
        <p:spPr>
          <a:xfrm>
            <a:off x="539344" y="4096166"/>
            <a:ext cx="9941716" cy="2192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	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*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Mercancías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perecederas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que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requieren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transporte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en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frío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	*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Muestras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frescas.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	*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Muestras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veterinarias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,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muestras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para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análisis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,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muestras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sanitarias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	*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Paquetería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especialmente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frágil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o sensible.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	*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Paquetería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con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determinadas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mercancías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por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razones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de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seguridad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	*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Paquetería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de especial valor (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caudales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, dinero,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joyas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,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metales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preciosos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,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obras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de arte, etc..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	* Y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todas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aquellas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que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tengan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restringido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su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envío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mediante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paquete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postal,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según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marca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 la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normativa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3298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6126" y="1609622"/>
            <a:ext cx="3556099" cy="4630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"/>
            <a:ext cx="12192000" cy="98550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476250" y="952500"/>
            <a:ext cx="117157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Condiciones Operativas del Servicio</a:t>
            </a:r>
            <a:endParaRPr/>
          </a:p>
        </p:txBody>
      </p:sp>
      <p:sp>
        <p:nvSpPr>
          <p:cNvPr id="106" name="Google Shape;106;p14"/>
          <p:cNvSpPr/>
          <p:nvPr/>
        </p:nvSpPr>
        <p:spPr>
          <a:xfrm>
            <a:off x="476250" y="1495425"/>
            <a:ext cx="11715750" cy="28575"/>
          </a:xfrm>
          <a:prstGeom prst="rect">
            <a:avLst/>
          </a:prstGeom>
          <a:solidFill>
            <a:srgbClr val="C412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4539090" y="3009900"/>
            <a:ext cx="311367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Entregas Locales</a:t>
            </a: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4613225" y="3618202"/>
            <a:ext cx="29654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entrega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dentro de la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misma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localidad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se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considera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administrativamente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SERVICIO PROVINCIAL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15" name="Google Shape;115;p14"/>
          <p:cNvSpPr txBox="1"/>
          <p:nvPr/>
        </p:nvSpPr>
        <p:spPr>
          <a:xfrm>
            <a:off x="8307261" y="2634879"/>
            <a:ext cx="3113826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Servicio </a:t>
            </a: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Directo</a:t>
            </a:r>
            <a:endParaRPr dirty="0"/>
          </a:p>
        </p:txBody>
      </p:sp>
      <p:sp>
        <p:nvSpPr>
          <p:cNvPr id="116" name="Google Shape;116;p14"/>
          <p:cNvSpPr txBox="1"/>
          <p:nvPr/>
        </p:nvSpPr>
        <p:spPr>
          <a:xfrm>
            <a:off x="8381400" y="3262905"/>
            <a:ext cx="2965549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EF4444"/>
                </a:solidFill>
                <a:latin typeface="Roboto"/>
                <a:ea typeface="Roboto"/>
                <a:cs typeface="Roboto"/>
                <a:sym typeface="Roboto"/>
              </a:rPr>
              <a:t>NO INCLUIDO</a:t>
            </a:r>
            <a:endParaRPr dirty="0"/>
          </a:p>
        </p:txBody>
      </p:sp>
      <p:sp>
        <p:nvSpPr>
          <p:cNvPr id="117" name="Google Shape;117;p14"/>
          <p:cNvSpPr txBox="1"/>
          <p:nvPr/>
        </p:nvSpPr>
        <p:spPr>
          <a:xfrm>
            <a:off x="8381402" y="4029999"/>
            <a:ext cx="2965549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Este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lote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atiende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recogidas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entregas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mismo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día.</a:t>
            </a:r>
            <a:endParaRPr dirty="0"/>
          </a:p>
        </p:txBody>
      </p:sp>
      <p:pic>
        <p:nvPicPr>
          <p:cNvPr id="119" name="Google Shape;119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72013" y="2352675"/>
            <a:ext cx="447675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64151" y="1962048"/>
            <a:ext cx="400050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ángulo 32">
            <a:extLst>
              <a:ext uri="{FF2B5EF4-FFF2-40B4-BE49-F238E27FC236}">
                <a16:creationId xmlns:a16="http://schemas.microsoft.com/office/drawing/2014/main" id="{DDE2BD50-D52D-41D9-B201-34A43FFC0710}"/>
              </a:ext>
            </a:extLst>
          </p:cNvPr>
          <p:cNvSpPr/>
          <p:nvPr/>
        </p:nvSpPr>
        <p:spPr>
          <a:xfrm>
            <a:off x="0" y="6335486"/>
            <a:ext cx="12192000" cy="522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latin typeface="Frutiger-Light" panose="02020603050405020304" pitchFamily="18" charset="0"/>
                <a:ea typeface="Frutiger-Light" panose="02020603050405020304" pitchFamily="18" charset="0"/>
                <a:cs typeface="Frutiger-Light" panose="02020603050405020304" pitchFamily="18" charset="0"/>
              </a:rPr>
              <a:t>SERVICIO DE PLANIFICACIÓN Y RACIONALIZACIÓN DE LA CONTRATACIÓN</a:t>
            </a:r>
          </a:p>
        </p:txBody>
      </p:sp>
      <p:pic>
        <p:nvPicPr>
          <p:cNvPr id="34" name="Google Shape;88;p1">
            <a:extLst>
              <a:ext uri="{FF2B5EF4-FFF2-40B4-BE49-F238E27FC236}">
                <a16:creationId xmlns:a16="http://schemas.microsoft.com/office/drawing/2014/main" id="{738BC17C-94F8-46FD-AA65-C05DCC5ECC6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3031" y="72876"/>
            <a:ext cx="694828" cy="831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147;p16" descr="image.png">
            <a:extLst>
              <a:ext uri="{FF2B5EF4-FFF2-40B4-BE49-F238E27FC236}">
                <a16:creationId xmlns:a16="http://schemas.microsoft.com/office/drawing/2014/main" id="{475ED8E0-56BC-4D95-9109-DA3CF46CC6A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V="1">
            <a:off x="421653" y="1632090"/>
            <a:ext cx="3651200" cy="108479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159;p16">
            <a:extLst>
              <a:ext uri="{FF2B5EF4-FFF2-40B4-BE49-F238E27FC236}">
                <a16:creationId xmlns:a16="http://schemas.microsoft.com/office/drawing/2014/main" id="{9DD5F343-95F7-49B8-8A60-F6C303EA2850}"/>
              </a:ext>
            </a:extLst>
          </p:cNvPr>
          <p:cNvSpPr txBox="1"/>
          <p:nvPr/>
        </p:nvSpPr>
        <p:spPr>
          <a:xfrm>
            <a:off x="716661" y="1658265"/>
            <a:ext cx="3533726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Peso </a:t>
            </a:r>
            <a:r>
              <a:rPr lang="en-US" sz="13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Máximo</a:t>
            </a:r>
            <a:r>
              <a:rPr lang="en-US" sz="13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Real</a:t>
            </a:r>
            <a:endParaRPr dirty="0"/>
          </a:p>
        </p:txBody>
      </p:sp>
      <p:sp>
        <p:nvSpPr>
          <p:cNvPr id="47" name="Google Shape;160;p16">
            <a:extLst>
              <a:ext uri="{FF2B5EF4-FFF2-40B4-BE49-F238E27FC236}">
                <a16:creationId xmlns:a16="http://schemas.microsoft.com/office/drawing/2014/main" id="{30FF0EDA-1295-4FAC-A84F-E520D678B2E3}"/>
              </a:ext>
            </a:extLst>
          </p:cNvPr>
          <p:cNvSpPr txBox="1"/>
          <p:nvPr/>
        </p:nvSpPr>
        <p:spPr>
          <a:xfrm>
            <a:off x="633263" y="1952649"/>
            <a:ext cx="33654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30 KG</a:t>
            </a:r>
            <a:endParaRPr dirty="0"/>
          </a:p>
        </p:txBody>
      </p:sp>
      <p:sp>
        <p:nvSpPr>
          <p:cNvPr id="48" name="Google Shape;161;p16">
            <a:extLst>
              <a:ext uri="{FF2B5EF4-FFF2-40B4-BE49-F238E27FC236}">
                <a16:creationId xmlns:a16="http://schemas.microsoft.com/office/drawing/2014/main" id="{284785B7-A14D-4842-A9CE-94A589823926}"/>
              </a:ext>
            </a:extLst>
          </p:cNvPr>
          <p:cNvSpPr txBox="1"/>
          <p:nvPr/>
        </p:nvSpPr>
        <p:spPr>
          <a:xfrm>
            <a:off x="676869" y="2406124"/>
            <a:ext cx="3365454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Por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bulto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individual.</a:t>
            </a:r>
            <a:endParaRPr dirty="0"/>
          </a:p>
        </p:txBody>
      </p:sp>
      <p:pic>
        <p:nvPicPr>
          <p:cNvPr id="49" name="Google Shape;165;p16" descr="image.png">
            <a:extLst>
              <a:ext uri="{FF2B5EF4-FFF2-40B4-BE49-F238E27FC236}">
                <a16:creationId xmlns:a16="http://schemas.microsoft.com/office/drawing/2014/main" id="{C65BA1E8-42E4-4D3A-8BD9-D4F07E0D9A49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3263" y="1706952"/>
            <a:ext cx="114298" cy="8630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162;p16">
            <a:extLst>
              <a:ext uri="{FF2B5EF4-FFF2-40B4-BE49-F238E27FC236}">
                <a16:creationId xmlns:a16="http://schemas.microsoft.com/office/drawing/2014/main" id="{8420846C-AE90-4FCC-9F73-D18BE0373FC9}"/>
              </a:ext>
            </a:extLst>
          </p:cNvPr>
          <p:cNvSpPr txBox="1"/>
          <p:nvPr/>
        </p:nvSpPr>
        <p:spPr>
          <a:xfrm>
            <a:off x="633263" y="3609674"/>
            <a:ext cx="3639393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Suma de </a:t>
            </a:r>
            <a:r>
              <a:rPr lang="en-US" sz="13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Dimensiones</a:t>
            </a:r>
            <a:endParaRPr dirty="0"/>
          </a:p>
        </p:txBody>
      </p:sp>
      <p:sp>
        <p:nvSpPr>
          <p:cNvPr id="59" name="Google Shape;164;p16">
            <a:extLst>
              <a:ext uri="{FF2B5EF4-FFF2-40B4-BE49-F238E27FC236}">
                <a16:creationId xmlns:a16="http://schemas.microsoft.com/office/drawing/2014/main" id="{B6011BBF-18CA-4024-963E-2D26D5AD3FC0}"/>
              </a:ext>
            </a:extLst>
          </p:cNvPr>
          <p:cNvSpPr txBox="1"/>
          <p:nvPr/>
        </p:nvSpPr>
        <p:spPr>
          <a:xfrm>
            <a:off x="1728216" y="3681306"/>
            <a:ext cx="19659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210 cm</a:t>
            </a:r>
            <a:endParaRPr dirty="0"/>
          </a:p>
        </p:txBody>
      </p:sp>
      <p:pic>
        <p:nvPicPr>
          <p:cNvPr id="60" name="Google Shape;166;p16" descr="image.png">
            <a:extLst>
              <a:ext uri="{FF2B5EF4-FFF2-40B4-BE49-F238E27FC236}">
                <a16:creationId xmlns:a16="http://schemas.microsoft.com/office/drawing/2014/main" id="{4442858E-44F3-4759-B65F-DDC002926D57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33263" y="3642685"/>
            <a:ext cx="117716" cy="103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102;p14" descr="image.png">
            <a:extLst>
              <a:ext uri="{FF2B5EF4-FFF2-40B4-BE49-F238E27FC236}">
                <a16:creationId xmlns:a16="http://schemas.microsoft.com/office/drawing/2014/main" id="{34BB59CB-F21B-4698-A2A9-2531F4AE600F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293993" y="1609622"/>
            <a:ext cx="3555950" cy="466823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113;p14">
            <a:extLst>
              <a:ext uri="{FF2B5EF4-FFF2-40B4-BE49-F238E27FC236}">
                <a16:creationId xmlns:a16="http://schemas.microsoft.com/office/drawing/2014/main" id="{B51A6E23-9CD8-4E41-9EE7-0E43CBF74C79}"/>
              </a:ext>
            </a:extLst>
          </p:cNvPr>
          <p:cNvSpPr txBox="1"/>
          <p:nvPr/>
        </p:nvSpPr>
        <p:spPr>
          <a:xfrm>
            <a:off x="4515133" y="2619273"/>
            <a:ext cx="311367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Entregas Locales</a:t>
            </a:r>
            <a:endParaRPr/>
          </a:p>
        </p:txBody>
      </p:sp>
      <p:sp>
        <p:nvSpPr>
          <p:cNvPr id="63" name="Google Shape;114;p14">
            <a:extLst>
              <a:ext uri="{FF2B5EF4-FFF2-40B4-BE49-F238E27FC236}">
                <a16:creationId xmlns:a16="http://schemas.microsoft.com/office/drawing/2014/main" id="{A544CA84-AB46-4E4C-8B04-A36D4669898D}"/>
              </a:ext>
            </a:extLst>
          </p:cNvPr>
          <p:cNvSpPr txBox="1"/>
          <p:nvPr/>
        </p:nvSpPr>
        <p:spPr>
          <a:xfrm>
            <a:off x="4567932" y="3675831"/>
            <a:ext cx="29654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entrega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dentro de la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misma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localidad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se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considera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administrativamente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SERVICIO PROVINCIAL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pic>
        <p:nvPicPr>
          <p:cNvPr id="64" name="Google Shape;119;p14" descr="image.png">
            <a:extLst>
              <a:ext uri="{FF2B5EF4-FFF2-40B4-BE49-F238E27FC236}">
                <a16:creationId xmlns:a16="http://schemas.microsoft.com/office/drawing/2014/main" id="{A5CD0BFD-BD3B-4A3C-AFC1-AA24C7EDA76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48056" y="1962048"/>
            <a:ext cx="447675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148;p16" descr="image.png">
            <a:extLst>
              <a:ext uri="{FF2B5EF4-FFF2-40B4-BE49-F238E27FC236}">
                <a16:creationId xmlns:a16="http://schemas.microsoft.com/office/drawing/2014/main" id="{BF321CCD-8679-4C10-B33F-87CE0372A3A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1653" y="2837752"/>
            <a:ext cx="3760379" cy="175882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162;p16">
            <a:extLst>
              <a:ext uri="{FF2B5EF4-FFF2-40B4-BE49-F238E27FC236}">
                <a16:creationId xmlns:a16="http://schemas.microsoft.com/office/drawing/2014/main" id="{7BD9486A-9F2E-4E0B-B2AC-7BFD23F8442F}"/>
              </a:ext>
            </a:extLst>
          </p:cNvPr>
          <p:cNvSpPr txBox="1"/>
          <p:nvPr/>
        </p:nvSpPr>
        <p:spPr>
          <a:xfrm>
            <a:off x="830459" y="2934419"/>
            <a:ext cx="3639393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Suma de </a:t>
            </a:r>
            <a:r>
              <a:rPr lang="en-US" sz="13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Dimensiones</a:t>
            </a:r>
            <a:endParaRPr dirty="0"/>
          </a:p>
        </p:txBody>
      </p:sp>
      <p:sp>
        <p:nvSpPr>
          <p:cNvPr id="67" name="Google Shape;163;p16">
            <a:extLst>
              <a:ext uri="{FF2B5EF4-FFF2-40B4-BE49-F238E27FC236}">
                <a16:creationId xmlns:a16="http://schemas.microsoft.com/office/drawing/2014/main" id="{B9BD4817-94FB-4978-BD7A-A3AF50D5EE8B}"/>
              </a:ext>
            </a:extLst>
          </p:cNvPr>
          <p:cNvSpPr txBox="1"/>
          <p:nvPr/>
        </p:nvSpPr>
        <p:spPr>
          <a:xfrm>
            <a:off x="651530" y="3363019"/>
            <a:ext cx="3466088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suma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Largo + Ancho + Alto no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puede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exceder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de:</a:t>
            </a:r>
            <a:endParaRPr dirty="0"/>
          </a:p>
        </p:txBody>
      </p:sp>
      <p:pic>
        <p:nvPicPr>
          <p:cNvPr id="69" name="Google Shape;166;p16" descr="image.png">
            <a:extLst>
              <a:ext uri="{FF2B5EF4-FFF2-40B4-BE49-F238E27FC236}">
                <a16:creationId xmlns:a16="http://schemas.microsoft.com/office/drawing/2014/main" id="{4A1E3816-9CE9-4A2F-BACB-12B7D4294FEF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12648" y="2914468"/>
            <a:ext cx="77764" cy="231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147;p16" descr="image.png">
            <a:extLst>
              <a:ext uri="{FF2B5EF4-FFF2-40B4-BE49-F238E27FC236}">
                <a16:creationId xmlns:a16="http://schemas.microsoft.com/office/drawing/2014/main" id="{62C42470-4636-468B-BB0C-6169B2F89E8B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V="1">
            <a:off x="419402" y="4744153"/>
            <a:ext cx="3605743" cy="1533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154;p16" descr="image.png">
            <a:extLst>
              <a:ext uri="{FF2B5EF4-FFF2-40B4-BE49-F238E27FC236}">
                <a16:creationId xmlns:a16="http://schemas.microsoft.com/office/drawing/2014/main" id="{DD09A4F9-EE3A-4AA1-8BA1-E3848FB1C2D5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05201" y="4866797"/>
            <a:ext cx="292658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159;p16">
            <a:extLst>
              <a:ext uri="{FF2B5EF4-FFF2-40B4-BE49-F238E27FC236}">
                <a16:creationId xmlns:a16="http://schemas.microsoft.com/office/drawing/2014/main" id="{B5F4C136-5C0C-44BD-A49E-97EEE14C46C3}"/>
              </a:ext>
            </a:extLst>
          </p:cNvPr>
          <p:cNvSpPr txBox="1"/>
          <p:nvPr/>
        </p:nvSpPr>
        <p:spPr>
          <a:xfrm>
            <a:off x="944333" y="4880575"/>
            <a:ext cx="353372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dirty="0" err="1">
                <a:solidFill>
                  <a:srgbClr val="C41230"/>
                </a:solidFill>
                <a:latin typeface="Montserrat"/>
                <a:sym typeface="Montserrat"/>
              </a:rPr>
              <a:t>Rollos</a:t>
            </a:r>
            <a:r>
              <a:rPr lang="en-US" sz="1350" b="1" dirty="0">
                <a:solidFill>
                  <a:srgbClr val="C41230"/>
                </a:solidFill>
                <a:latin typeface="Montserrat"/>
                <a:sym typeface="Montserrat"/>
              </a:rPr>
              <a:t> o </a:t>
            </a:r>
            <a:r>
              <a:rPr lang="en-US" sz="1350" b="1" dirty="0" err="1">
                <a:solidFill>
                  <a:srgbClr val="C41230"/>
                </a:solidFill>
                <a:latin typeface="Montserrat"/>
                <a:sym typeface="Montserrat"/>
              </a:rPr>
              <a:t>Tubos</a:t>
            </a:r>
            <a:endParaRPr dirty="0"/>
          </a:p>
        </p:txBody>
      </p:sp>
      <p:sp>
        <p:nvSpPr>
          <p:cNvPr id="83" name="Google Shape;163;p16">
            <a:extLst>
              <a:ext uri="{FF2B5EF4-FFF2-40B4-BE49-F238E27FC236}">
                <a16:creationId xmlns:a16="http://schemas.microsoft.com/office/drawing/2014/main" id="{0E769E03-E7F8-4A05-BF50-2BFDC72E5C75}"/>
              </a:ext>
            </a:extLst>
          </p:cNvPr>
          <p:cNvSpPr txBox="1"/>
          <p:nvPr/>
        </p:nvSpPr>
        <p:spPr>
          <a:xfrm>
            <a:off x="505202" y="5291841"/>
            <a:ext cx="3676830" cy="90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Largo </a:t>
            </a:r>
            <a:r>
              <a:rPr lang="en-US" sz="135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máximo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: 120cm // </a:t>
            </a:r>
            <a:r>
              <a:rPr lang="en-US" sz="135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Diametro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Máximo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: 30 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cm. 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(La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medida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mayor de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cualquiera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los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lados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puede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exceder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120 cm.)</a:t>
            </a:r>
            <a:endParaRPr sz="1200" dirty="0"/>
          </a:p>
        </p:txBody>
      </p:sp>
      <p:sp>
        <p:nvSpPr>
          <p:cNvPr id="84" name="Google Shape;164;p16">
            <a:extLst>
              <a:ext uri="{FF2B5EF4-FFF2-40B4-BE49-F238E27FC236}">
                <a16:creationId xmlns:a16="http://schemas.microsoft.com/office/drawing/2014/main" id="{409C4D6E-9832-480D-967F-D1462D41E09C}"/>
              </a:ext>
            </a:extLst>
          </p:cNvPr>
          <p:cNvSpPr txBox="1"/>
          <p:nvPr/>
        </p:nvSpPr>
        <p:spPr>
          <a:xfrm>
            <a:off x="557734" y="4077287"/>
            <a:ext cx="236834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210 cm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1809749"/>
            <a:ext cx="5381625" cy="3919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681" y="1809750"/>
            <a:ext cx="5381625" cy="17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681" y="4024311"/>
            <a:ext cx="5381625" cy="17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43675" y="3622548"/>
            <a:ext cx="4962525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43675" y="4663059"/>
            <a:ext cx="4962525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2192000" cy="98584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5"/>
          <p:cNvSpPr txBox="1"/>
          <p:nvPr/>
        </p:nvSpPr>
        <p:spPr>
          <a:xfrm>
            <a:off x="476250" y="952500"/>
            <a:ext cx="117157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Protocolo de Recogidas</a:t>
            </a: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476250" y="1495425"/>
            <a:ext cx="11715750" cy="28575"/>
          </a:xfrm>
          <a:prstGeom prst="rect">
            <a:avLst/>
          </a:prstGeom>
          <a:solidFill>
            <a:srgbClr val="C412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43675" y="2019300"/>
            <a:ext cx="496252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 txBox="1"/>
          <p:nvPr/>
        </p:nvSpPr>
        <p:spPr>
          <a:xfrm>
            <a:off x="6419611" y="2990850"/>
            <a:ext cx="521065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Regla del "Corte de las 10:00"</a:t>
            </a: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751331" y="2066925"/>
            <a:ext cx="5190648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3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Franja</a:t>
            </a:r>
            <a:r>
              <a:rPr lang="en-US" sz="13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3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Recogida</a:t>
            </a:r>
            <a:endParaRPr dirty="0"/>
          </a:p>
        </p:txBody>
      </p:sp>
      <p:sp>
        <p:nvSpPr>
          <p:cNvPr id="139" name="Google Shape;139;p15"/>
          <p:cNvSpPr txBox="1"/>
          <p:nvPr/>
        </p:nvSpPr>
        <p:spPr>
          <a:xfrm>
            <a:off x="751331" y="2657475"/>
            <a:ext cx="49434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Las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recogidas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se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realizan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09:00 a 14:00 horas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40" name="Google Shape;140;p15"/>
          <p:cNvSpPr txBox="1"/>
          <p:nvPr/>
        </p:nvSpPr>
        <p:spPr>
          <a:xfrm>
            <a:off x="562213" y="4252912"/>
            <a:ext cx="5190648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90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Unificación</a:t>
            </a:r>
            <a:endParaRPr dirty="0"/>
          </a:p>
        </p:txBody>
      </p:sp>
      <p:sp>
        <p:nvSpPr>
          <p:cNvPr id="141" name="Google Shape;141;p15"/>
          <p:cNvSpPr txBox="1"/>
          <p:nvPr/>
        </p:nvSpPr>
        <p:spPr>
          <a:xfrm>
            <a:off x="685800" y="4643437"/>
            <a:ext cx="4943475" cy="93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empresa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NO </a:t>
            </a:r>
            <a:r>
              <a:rPr lang="en-US" sz="135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está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obligada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realizar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más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una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recogida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al día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una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misma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sede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edificio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 Los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envíos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deben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concentrarse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un punto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único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dentro de los </a:t>
            </a:r>
            <a:r>
              <a:rPr lang="en-US" sz="1350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mismos</a:t>
            </a: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sp>
        <p:nvSpPr>
          <p:cNvPr id="142" name="Google Shape;142;p15"/>
          <p:cNvSpPr txBox="1"/>
          <p:nvPr/>
        </p:nvSpPr>
        <p:spPr>
          <a:xfrm>
            <a:off x="6686550" y="3765423"/>
            <a:ext cx="1990725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Avisos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ANTES de las 10:00h:</a:t>
            </a:r>
            <a:endParaRPr dirty="0"/>
          </a:p>
        </p:txBody>
      </p:sp>
      <p:sp>
        <p:nvSpPr>
          <p:cNvPr id="143" name="Google Shape;143;p15"/>
          <p:cNvSpPr txBox="1"/>
          <p:nvPr/>
        </p:nvSpPr>
        <p:spPr>
          <a:xfrm>
            <a:off x="6686550" y="3946398"/>
            <a:ext cx="1857375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Recogida</a:t>
            </a:r>
            <a:r>
              <a:rPr lang="en-US" sz="1200" b="1" i="0" u="none" strike="noStrike" cap="none" dirty="0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1" i="0" u="none" strike="noStrike" cap="none" dirty="0" err="1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200" b="1" i="0" u="none" strike="noStrike" cap="none" dirty="0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1" i="0" u="none" strike="noStrike" cap="none" dirty="0" err="1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200" b="1" i="0" u="none" strike="noStrike" cap="none" dirty="0">
                <a:solidFill>
                  <a:srgbClr val="C41230"/>
                </a:solidFill>
                <a:latin typeface="Roboto"/>
                <a:ea typeface="Roboto"/>
                <a:cs typeface="Roboto"/>
                <a:sym typeface="Roboto"/>
              </a:rPr>
              <a:t> MISMO día.</a:t>
            </a:r>
            <a:endParaRPr dirty="0"/>
          </a:p>
        </p:txBody>
      </p:sp>
      <p:sp>
        <p:nvSpPr>
          <p:cNvPr id="144" name="Google Shape;144;p15"/>
          <p:cNvSpPr txBox="1"/>
          <p:nvPr/>
        </p:nvSpPr>
        <p:spPr>
          <a:xfrm>
            <a:off x="6686550" y="4805934"/>
            <a:ext cx="2162175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Avisos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DESPUÉS de las 10:00h:</a:t>
            </a:r>
            <a:endParaRPr dirty="0"/>
          </a:p>
        </p:txBody>
      </p:sp>
      <p:sp>
        <p:nvSpPr>
          <p:cNvPr id="145" name="Google Shape;145;p15"/>
          <p:cNvSpPr txBox="1"/>
          <p:nvPr/>
        </p:nvSpPr>
        <p:spPr>
          <a:xfrm>
            <a:off x="6686550" y="4986909"/>
            <a:ext cx="33337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Recogida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hasta las 12:00h del día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siguiente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hábil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pic>
        <p:nvPicPr>
          <p:cNvPr id="24" name="Google Shape;88;p1">
            <a:extLst>
              <a:ext uri="{FF2B5EF4-FFF2-40B4-BE49-F238E27FC236}">
                <a16:creationId xmlns:a16="http://schemas.microsoft.com/office/drawing/2014/main" id="{FDF9F58E-507B-4F04-BCA5-5116D070656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584" y="41943"/>
            <a:ext cx="751331" cy="86861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9066EB85-6569-4877-8F26-5975C1A64140}"/>
              </a:ext>
            </a:extLst>
          </p:cNvPr>
          <p:cNvSpPr/>
          <p:nvPr/>
        </p:nvSpPr>
        <p:spPr>
          <a:xfrm>
            <a:off x="0" y="6335486"/>
            <a:ext cx="12192000" cy="522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latin typeface="Frutiger-Light" panose="02020603050405020304" pitchFamily="18" charset="0"/>
                <a:ea typeface="Frutiger-Light" panose="02020603050405020304" pitchFamily="18" charset="0"/>
                <a:cs typeface="Frutiger-Light" panose="02020603050405020304" pitchFamily="18" charset="0"/>
              </a:rPr>
              <a:t>SERVICIO DE PLANIFICACIÓN Y RACIONALIZACIÓN DE LA CONTRATACIÓN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300" y="2524125"/>
            <a:ext cx="11220449" cy="985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93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/>
          <p:nvPr/>
        </p:nvSpPr>
        <p:spPr>
          <a:xfrm>
            <a:off x="476250" y="952500"/>
            <a:ext cx="117157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Plazos</a:t>
            </a:r>
            <a:r>
              <a:rPr lang="en-US" sz="28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8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Entrega</a:t>
            </a:r>
            <a:endParaRPr dirty="0"/>
          </a:p>
        </p:txBody>
      </p:sp>
      <p:sp>
        <p:nvSpPr>
          <p:cNvPr id="154" name="Google Shape;154;p16"/>
          <p:cNvSpPr/>
          <p:nvPr/>
        </p:nvSpPr>
        <p:spPr>
          <a:xfrm>
            <a:off x="476250" y="1495425"/>
            <a:ext cx="11715750" cy="28575"/>
          </a:xfrm>
          <a:prstGeom prst="rect">
            <a:avLst/>
          </a:prstGeom>
          <a:solidFill>
            <a:srgbClr val="C412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485775" y="1677282"/>
            <a:ext cx="1123950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Los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plazos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se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computan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135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partir</a:t>
            </a:r>
            <a:r>
              <a:rPr lang="en-US" sz="13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del día de la </a:t>
            </a:r>
            <a:r>
              <a:rPr lang="en-US" sz="135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recogida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efectiva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(para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envíos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provinciales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nacionales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  <a:endParaRPr dirty="0"/>
          </a:p>
        </p:txBody>
      </p:sp>
      <p:graphicFrame>
        <p:nvGraphicFramePr>
          <p:cNvPr id="159" name="Google Shape;159;p16"/>
          <p:cNvGraphicFramePr/>
          <p:nvPr>
            <p:extLst>
              <p:ext uri="{D42A27DB-BD31-4B8C-83A1-F6EECF244321}">
                <p14:modId xmlns:p14="http://schemas.microsoft.com/office/powerpoint/2010/main" val="4040855218"/>
              </p:ext>
            </p:extLst>
          </p:nvPr>
        </p:nvGraphicFramePr>
        <p:xfrm>
          <a:off x="485775" y="2003033"/>
          <a:ext cx="11210924" cy="1506929"/>
        </p:xfrm>
        <a:graphic>
          <a:graphicData uri="http://schemas.openxmlformats.org/drawingml/2006/table">
            <a:tbl>
              <a:tblPr firstRow="1" bandRow="1">
                <a:noFill/>
                <a:tableStyleId>{EE48E432-852F-4027-B1D8-2140E1CD36ED}</a:tableStyleId>
              </a:tblPr>
              <a:tblGrid>
                <a:gridCol w="3377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3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72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Tipo de Servicio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4123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Compromiso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Entrega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envíos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provinciales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y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nacionales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41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72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Servicio 10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Antes de las </a:t>
                      </a:r>
                      <a:r>
                        <a:rPr lang="en-US" sz="1350" b="1" i="0" u="none" strike="noStrike" cap="none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10:00 h</a:t>
                      </a:r>
                      <a:r>
                        <a:rPr lang="en-US" sz="1350" b="0" i="0" u="none" strike="noStrike" cap="none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del día siguiente hábil.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75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Servicio 14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Antes de las </a:t>
                      </a:r>
                      <a:r>
                        <a:rPr lang="en-US" sz="1350" b="1" i="0" u="none" strike="noStrike" cap="none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14:00 h</a:t>
                      </a:r>
                      <a:r>
                        <a:rPr lang="en-US" sz="1350" b="0" i="0" u="none" strike="noStrike" cap="none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del día siguiente hábil.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72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Servicio 24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 lo largo del </a:t>
                      </a: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día 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siguiente</a:t>
                      </a: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hábil</a:t>
                      </a:r>
                      <a:r>
                        <a:rPr lang="en-US" sz="1350" b="0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0" name="Google Shape;160;p16"/>
          <p:cNvSpPr/>
          <p:nvPr/>
        </p:nvSpPr>
        <p:spPr>
          <a:xfrm>
            <a:off x="485775" y="3481387"/>
            <a:ext cx="3380779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6"/>
          <p:cNvSpPr/>
          <p:nvPr/>
        </p:nvSpPr>
        <p:spPr>
          <a:xfrm>
            <a:off x="3866554" y="3481387"/>
            <a:ext cx="7839670" cy="9525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" name="Google Shape;159;p16">
            <a:extLst>
              <a:ext uri="{FF2B5EF4-FFF2-40B4-BE49-F238E27FC236}">
                <a16:creationId xmlns:a16="http://schemas.microsoft.com/office/drawing/2014/main" id="{5F0B51D1-FBB2-4E11-9821-0A3DAEC710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7773240"/>
              </p:ext>
            </p:extLst>
          </p:nvPr>
        </p:nvGraphicFramePr>
        <p:xfrm>
          <a:off x="485774" y="3578538"/>
          <a:ext cx="11210923" cy="1599184"/>
        </p:xfrm>
        <a:graphic>
          <a:graphicData uri="http://schemas.openxmlformats.org/drawingml/2006/table">
            <a:tbl>
              <a:tblPr firstRow="1" bandRow="1">
                <a:noFill/>
                <a:tableStyleId>{EE48E432-852F-4027-B1D8-2140E1CD36ED}</a:tableStyleId>
              </a:tblPr>
              <a:tblGrid>
                <a:gridCol w="3377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3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7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Tipo de Servicio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4123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Compromiso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Entrega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envíos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al resto del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territorio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nacional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41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7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Baleares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 días 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hábiles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7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Ceuta y Melilla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 días 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hábiles</a:t>
                      </a:r>
                      <a:r>
                        <a:rPr lang="en-US" sz="1350" b="0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79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Canarias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 días 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hábiles</a:t>
                      </a:r>
                      <a:r>
                        <a:rPr lang="en-US" sz="1350" b="0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8" name="Google Shape;159;p16">
            <a:extLst>
              <a:ext uri="{FF2B5EF4-FFF2-40B4-BE49-F238E27FC236}">
                <a16:creationId xmlns:a16="http://schemas.microsoft.com/office/drawing/2014/main" id="{F4970097-56D8-4C3C-850F-C53C3C9E8B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576398"/>
              </p:ext>
            </p:extLst>
          </p:nvPr>
        </p:nvGraphicFramePr>
        <p:xfrm>
          <a:off x="495300" y="5231950"/>
          <a:ext cx="11191873" cy="1101293"/>
        </p:xfrm>
        <a:graphic>
          <a:graphicData uri="http://schemas.openxmlformats.org/drawingml/2006/table">
            <a:tbl>
              <a:tblPr firstRow="1" bandRow="1">
                <a:noFill/>
                <a:tableStyleId>{EE48E432-852F-4027-B1D8-2140E1CD36ED}</a:tableStyleId>
              </a:tblPr>
              <a:tblGrid>
                <a:gridCol w="3302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9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92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Tipo de Servicio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4123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Compromiso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de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Entrega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envíos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Internacionales (con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carácter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en-US" sz="1200" b="1" i="0" u="none" strike="noStrike" cap="none" dirty="0" err="1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orientativo</a:t>
                      </a:r>
                      <a:r>
                        <a:rPr lang="en-US" sz="1200" b="1" i="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412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3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sym typeface="Roboto"/>
                        </a:rPr>
                        <a:t>Zona A (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sym typeface="Roboto"/>
                        </a:rPr>
                        <a:t>consultar</a:t>
                      </a: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sym typeface="Roboto"/>
                        </a:rPr>
                        <a:t> 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sym typeface="Roboto"/>
                        </a:rPr>
                        <a:t>tarifa</a:t>
                      </a: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sym typeface="Roboto"/>
                        </a:rPr>
                        <a:t>)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 días 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hábiles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3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Resto de zonas (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consultar</a:t>
                      </a: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tarifa</a:t>
                      </a: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)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15 días </a:t>
                      </a:r>
                      <a:r>
                        <a:rPr lang="en-US" sz="1350" b="1" i="0" u="none" strike="noStrike" cap="none" dirty="0" err="1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hábiles</a:t>
                      </a:r>
                      <a:r>
                        <a:rPr lang="en-US" sz="1350" b="0" i="0" u="none" strike="noStrike" cap="none" dirty="0">
                          <a:solidFill>
                            <a:srgbClr val="58595B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78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9" name="Google Shape;88;p1">
            <a:extLst>
              <a:ext uri="{FF2B5EF4-FFF2-40B4-BE49-F238E27FC236}">
                <a16:creationId xmlns:a16="http://schemas.microsoft.com/office/drawing/2014/main" id="{CA701AD6-04A4-4398-B9A4-674630A6ABF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9613" y="63545"/>
            <a:ext cx="713273" cy="79921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579F10BF-3922-4229-93EE-D9A67A6F859C}"/>
              </a:ext>
            </a:extLst>
          </p:cNvPr>
          <p:cNvSpPr/>
          <p:nvPr/>
        </p:nvSpPr>
        <p:spPr>
          <a:xfrm>
            <a:off x="0" y="6335486"/>
            <a:ext cx="12192000" cy="522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latin typeface="Frutiger-Light" panose="02020603050405020304" pitchFamily="18" charset="0"/>
                <a:ea typeface="Frutiger-Light" panose="02020603050405020304" pitchFamily="18" charset="0"/>
                <a:cs typeface="Frutiger-Light" panose="02020603050405020304" pitchFamily="18" charset="0"/>
              </a:rPr>
              <a:t>SERVICIO DE PLANIFICACIÓN Y RACIONALIZACIÓN DE LA CONTRATACIÓN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12192000" cy="96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88;p1">
            <a:extLst>
              <a:ext uri="{FF2B5EF4-FFF2-40B4-BE49-F238E27FC236}">
                <a16:creationId xmlns:a16="http://schemas.microsoft.com/office/drawing/2014/main" id="{C0F95E2E-596E-40D3-BEC9-7C5185F4E44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152" y="74608"/>
            <a:ext cx="694777" cy="78540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D8BE1AFA-1835-4823-BD59-C97CF181AF11}"/>
              </a:ext>
            </a:extLst>
          </p:cNvPr>
          <p:cNvSpPr/>
          <p:nvPr/>
        </p:nvSpPr>
        <p:spPr>
          <a:xfrm>
            <a:off x="0" y="6335486"/>
            <a:ext cx="12192000" cy="522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latin typeface="Frutiger-Light" panose="02020603050405020304" pitchFamily="18" charset="0"/>
                <a:ea typeface="Frutiger-Light" panose="02020603050405020304" pitchFamily="18" charset="0"/>
                <a:cs typeface="Frutiger-Light" panose="02020603050405020304" pitchFamily="18" charset="0"/>
              </a:rPr>
              <a:t>SERVICIO DE PLANIFICACIÓN Y RACIONALIZACIÓN DE LA CONTRATACIÓN</a:t>
            </a:r>
          </a:p>
        </p:txBody>
      </p:sp>
      <p:sp>
        <p:nvSpPr>
          <p:cNvPr id="31" name="Google Shape;290;p21">
            <a:extLst>
              <a:ext uri="{FF2B5EF4-FFF2-40B4-BE49-F238E27FC236}">
                <a16:creationId xmlns:a16="http://schemas.microsoft.com/office/drawing/2014/main" id="{BAB78104-2FCA-4E53-A138-C862074DD675}"/>
              </a:ext>
            </a:extLst>
          </p:cNvPr>
          <p:cNvSpPr txBox="1"/>
          <p:nvPr/>
        </p:nvSpPr>
        <p:spPr>
          <a:xfrm>
            <a:off x="179832" y="1104138"/>
            <a:ext cx="11542776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Procedimiento</a:t>
            </a:r>
            <a:r>
              <a:rPr lang="en-US" sz="27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Operativo</a:t>
            </a:r>
            <a:r>
              <a:rPr lang="en-US" sz="27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de Alta de </a:t>
            </a:r>
            <a:r>
              <a:rPr lang="en-US" sz="27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Usuario</a:t>
            </a:r>
            <a:endParaRPr dirty="0"/>
          </a:p>
        </p:txBody>
      </p:sp>
      <p:sp>
        <p:nvSpPr>
          <p:cNvPr id="32" name="Google Shape;291;p21">
            <a:extLst>
              <a:ext uri="{FF2B5EF4-FFF2-40B4-BE49-F238E27FC236}">
                <a16:creationId xmlns:a16="http://schemas.microsoft.com/office/drawing/2014/main" id="{E5E0488B-4FDF-454E-984F-64B17988A827}"/>
              </a:ext>
            </a:extLst>
          </p:cNvPr>
          <p:cNvSpPr/>
          <p:nvPr/>
        </p:nvSpPr>
        <p:spPr>
          <a:xfrm>
            <a:off x="179832" y="1542288"/>
            <a:ext cx="4562475" cy="19050"/>
          </a:xfrm>
          <a:prstGeom prst="rect">
            <a:avLst/>
          </a:prstGeom>
          <a:solidFill>
            <a:srgbClr val="C412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286;p21" descr="image.png">
            <a:extLst>
              <a:ext uri="{FF2B5EF4-FFF2-40B4-BE49-F238E27FC236}">
                <a16:creationId xmlns:a16="http://schemas.microsoft.com/office/drawing/2014/main" id="{C96B56CE-1A94-418F-90ED-156C7C94F56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999" y="1744708"/>
            <a:ext cx="3619500" cy="436930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295;p21">
            <a:extLst>
              <a:ext uri="{FF2B5EF4-FFF2-40B4-BE49-F238E27FC236}">
                <a16:creationId xmlns:a16="http://schemas.microsoft.com/office/drawing/2014/main" id="{9B99B042-A825-4651-8B2E-DE5024A63180}"/>
              </a:ext>
            </a:extLst>
          </p:cNvPr>
          <p:cNvSpPr txBox="1"/>
          <p:nvPr/>
        </p:nvSpPr>
        <p:spPr>
          <a:xfrm>
            <a:off x="600550" y="2545211"/>
            <a:ext cx="3180397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1. Alta de </a:t>
            </a: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Usuario</a:t>
            </a:r>
            <a:endParaRPr dirty="0"/>
          </a:p>
        </p:txBody>
      </p:sp>
      <p:sp>
        <p:nvSpPr>
          <p:cNvPr id="35" name="Google Shape;296;p21">
            <a:extLst>
              <a:ext uri="{FF2B5EF4-FFF2-40B4-BE49-F238E27FC236}">
                <a16:creationId xmlns:a16="http://schemas.microsoft.com/office/drawing/2014/main" id="{F7C8BAF0-4F58-4378-9E35-EED041641D32}"/>
              </a:ext>
            </a:extLst>
          </p:cNvPr>
          <p:cNvSpPr txBox="1"/>
          <p:nvPr/>
        </p:nvSpPr>
        <p:spPr>
          <a:xfrm>
            <a:off x="676273" y="3023856"/>
            <a:ext cx="3028950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Descar</a:t>
            </a:r>
            <a:r>
              <a:rPr lang="en-US" sz="1200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gar</a:t>
            </a:r>
            <a:r>
              <a:rPr lang="en-US" sz="120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la 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“Plantilla A</a:t>
            </a:r>
            <a:r>
              <a:rPr lang="en-US" sz="1200" b="1" i="0" u="none" strike="noStrike" cap="none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lta </a:t>
            </a:r>
            <a:r>
              <a:rPr lang="en-US" sz="1200" b="1" i="0" u="none" strike="noStrike" cap="none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Cliente</a:t>
            </a:r>
            <a:r>
              <a:rPr lang="en-US" sz="1200" b="1" i="0" u="none" strike="noStrike" cap="none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1" i="0" u="none" strike="noStrike" cap="none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Generalitat</a:t>
            </a:r>
            <a:r>
              <a:rPr lang="en-US" sz="1200" b="1" i="0" u="none" strike="noStrike" cap="none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1" i="0" u="none" strike="noStrike" cap="none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Valenciana</a:t>
            </a:r>
            <a:r>
              <a:rPr lang="en-US" sz="1200" b="1" i="0" u="none" strike="noStrike" cap="none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”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ubicada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blog del Servicio de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Planificación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Racionalización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la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Contratación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Blog del Servicio /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Paquetería</a:t>
            </a:r>
            <a:endParaRPr lang="en-US" sz="1200" b="0" i="0" u="none" strike="noStrike" cap="none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Una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vez</a:t>
            </a: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cumplimentada</a:t>
            </a:r>
            <a:r>
              <a:rPr lang="en-US" sz="120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enviar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a la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siguiente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dirección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electrónica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concursovlc@ontime.es</a:t>
            </a:r>
            <a:endParaRPr lang="en-US" sz="1200" b="0" i="0" u="none" strike="noStrike" cap="none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Activación</a:t>
            </a:r>
            <a:r>
              <a:rPr lang="en-US" sz="120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00" b="1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alrededor</a:t>
            </a:r>
            <a:r>
              <a:rPr lang="en-US" sz="120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48H</a:t>
            </a:r>
          </a:p>
        </p:txBody>
      </p:sp>
      <p:pic>
        <p:nvPicPr>
          <p:cNvPr id="36" name="Google Shape;302;p21" descr="image.png">
            <a:extLst>
              <a:ext uri="{FF2B5EF4-FFF2-40B4-BE49-F238E27FC236}">
                <a16:creationId xmlns:a16="http://schemas.microsoft.com/office/drawing/2014/main" id="{B8B783FA-CA30-467C-9037-AF839190C68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52624" y="1971589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286;p21" descr="image.png">
            <a:extLst>
              <a:ext uri="{FF2B5EF4-FFF2-40B4-BE49-F238E27FC236}">
                <a16:creationId xmlns:a16="http://schemas.microsoft.com/office/drawing/2014/main" id="{CC5631D4-F46B-481D-A4D4-E48EB6A9D99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6250" y="1741106"/>
            <a:ext cx="3619500" cy="4369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03;p21" descr="image.png">
            <a:extLst>
              <a:ext uri="{FF2B5EF4-FFF2-40B4-BE49-F238E27FC236}">
                <a16:creationId xmlns:a16="http://schemas.microsoft.com/office/drawing/2014/main" id="{69107FD3-DAA7-41A3-B8C7-7C70EF9B60D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81687" y="1971589"/>
            <a:ext cx="42862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297;p21">
            <a:extLst>
              <a:ext uri="{FF2B5EF4-FFF2-40B4-BE49-F238E27FC236}">
                <a16:creationId xmlns:a16="http://schemas.microsoft.com/office/drawing/2014/main" id="{90B29CD9-7DFD-4BD7-83A9-37CDDF672B3D}"/>
              </a:ext>
            </a:extLst>
          </p:cNvPr>
          <p:cNvSpPr txBox="1"/>
          <p:nvPr/>
        </p:nvSpPr>
        <p:spPr>
          <a:xfrm>
            <a:off x="4505800" y="2541805"/>
            <a:ext cx="3180397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2. </a:t>
            </a: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Solicitud</a:t>
            </a:r>
            <a:r>
              <a:rPr lang="en-US" sz="16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de Servicio</a:t>
            </a:r>
            <a:endParaRPr dirty="0"/>
          </a:p>
        </p:txBody>
      </p:sp>
      <p:sp>
        <p:nvSpPr>
          <p:cNvPr id="41" name="Google Shape;296;p21">
            <a:extLst>
              <a:ext uri="{FF2B5EF4-FFF2-40B4-BE49-F238E27FC236}">
                <a16:creationId xmlns:a16="http://schemas.microsoft.com/office/drawing/2014/main" id="{608DB173-4C8B-4CBE-ABED-8BE1B09680E4}"/>
              </a:ext>
            </a:extLst>
          </p:cNvPr>
          <p:cNvSpPr txBox="1"/>
          <p:nvPr/>
        </p:nvSpPr>
        <p:spPr>
          <a:xfrm>
            <a:off x="4505800" y="2874227"/>
            <a:ext cx="3180396" cy="3150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sym typeface="Roboto"/>
              </a:rPr>
              <a:t>Opciones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: </a:t>
            </a:r>
          </a:p>
          <a:p>
            <a:pPr algn="ctr"/>
            <a:endParaRPr lang="en-US" sz="1250" b="1" i="0" u="none" strike="noStrike" cap="none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en-US" sz="1250" b="1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1. Web:  </a:t>
            </a:r>
            <a:r>
              <a:rPr lang="es-ES" sz="1250" u="sng" dirty="0">
                <a:solidFill>
                  <a:srgbClr val="467785"/>
                </a:solidFill>
                <a:latin typeface="Calibri" panose="020F0502020204030204" pitchFamily="34" charset="0"/>
                <a:hlinkClick r:id="rId10"/>
              </a:rPr>
              <a:t>mi.ontime.es</a:t>
            </a:r>
          </a:p>
          <a:p>
            <a:pPr algn="ctr"/>
            <a:endParaRPr lang="es-ES" sz="1250" u="sng" dirty="0">
              <a:solidFill>
                <a:srgbClr val="467785"/>
              </a:solidFill>
              <a:latin typeface="Calibri" panose="020F0502020204030204" pitchFamily="34" charset="0"/>
              <a:hlinkClick r:id="rId10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2</a:t>
            </a:r>
            <a:r>
              <a:rPr lang="es-E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. Aplicación Alina: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Una vez descargados los ficheros de la APP, requiere solicitud de instalación mediante CAU</a:t>
            </a:r>
            <a:endParaRPr lang="es-ES" sz="1250" b="0" i="0" u="none" strike="noStrike" baseline="0" dirty="0">
              <a:solidFill>
                <a:srgbClr val="467785"/>
              </a:solidFill>
              <a:latin typeface="Calibri" panose="020F0502020204030204" pitchFamily="34" charset="0"/>
              <a:hlinkClick r:id="rId10"/>
            </a:endParaRP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250" i="0" u="none" strike="noStrike" cap="none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2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nuestra</a:t>
            </a:r>
            <a:r>
              <a:rPr lang="en-US" sz="12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página</a:t>
            </a:r>
            <a:r>
              <a:rPr lang="en-US" sz="12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2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encontrarás</a:t>
            </a:r>
            <a:r>
              <a:rPr lang="en-US" sz="12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los </a:t>
            </a:r>
            <a:r>
              <a:rPr lang="en-US" sz="12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manuales</a:t>
            </a:r>
            <a:r>
              <a:rPr lang="en-US" sz="12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“Manual Alina Clientes” </a:t>
            </a:r>
            <a:r>
              <a:rPr lang="en-US" sz="12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y 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“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sym typeface="Roboto"/>
              </a:rPr>
              <a:t>Guia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 mi Ontime”.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Blog del Servicio / </a:t>
            </a:r>
            <a:r>
              <a:rPr lang="en-US" sz="12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Paquetería</a:t>
            </a:r>
            <a:endParaRPr lang="en-US" sz="1350" b="0" i="0" u="none" strike="noStrike" cap="none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350" b="1" i="0" u="none" strike="noStrike" cap="none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" name="Google Shape;286;p21" descr="image.png">
            <a:extLst>
              <a:ext uri="{FF2B5EF4-FFF2-40B4-BE49-F238E27FC236}">
                <a16:creationId xmlns:a16="http://schemas.microsoft.com/office/drawing/2014/main" id="{4D88C516-BD5A-4548-B07B-26EB4AF408C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61426" y="1741106"/>
            <a:ext cx="3619500" cy="4369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304;p21" descr="image.png">
            <a:extLst>
              <a:ext uri="{FF2B5EF4-FFF2-40B4-BE49-F238E27FC236}">
                <a16:creationId xmlns:a16="http://schemas.microsoft.com/office/drawing/2014/main" id="{0594E280-F2C1-4A05-B848-A10EDB0AEFFB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048876" y="1971589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299;p21">
            <a:extLst>
              <a:ext uri="{FF2B5EF4-FFF2-40B4-BE49-F238E27FC236}">
                <a16:creationId xmlns:a16="http://schemas.microsoft.com/office/drawing/2014/main" id="{DF78C27E-834C-4C1F-8AE3-7E9F1D9CB248}"/>
              </a:ext>
            </a:extLst>
          </p:cNvPr>
          <p:cNvSpPr txBox="1"/>
          <p:nvPr/>
        </p:nvSpPr>
        <p:spPr>
          <a:xfrm>
            <a:off x="8649177" y="2541805"/>
            <a:ext cx="3180397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3. </a:t>
            </a: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Preparación</a:t>
            </a:r>
            <a:r>
              <a:rPr lang="en-US" sz="165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del </a:t>
            </a:r>
            <a:r>
              <a:rPr lang="en-US" sz="165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paquete</a:t>
            </a:r>
            <a:endParaRPr dirty="0"/>
          </a:p>
        </p:txBody>
      </p:sp>
      <p:sp>
        <p:nvSpPr>
          <p:cNvPr id="45" name="Google Shape;296;p21">
            <a:extLst>
              <a:ext uri="{FF2B5EF4-FFF2-40B4-BE49-F238E27FC236}">
                <a16:creationId xmlns:a16="http://schemas.microsoft.com/office/drawing/2014/main" id="{30437A4B-A19B-4030-B73C-010A8777D216}"/>
              </a:ext>
            </a:extLst>
          </p:cNvPr>
          <p:cNvSpPr txBox="1"/>
          <p:nvPr/>
        </p:nvSpPr>
        <p:spPr>
          <a:xfrm>
            <a:off x="8534401" y="3001400"/>
            <a:ext cx="3028950" cy="2389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El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sym typeface="Roboto"/>
              </a:rPr>
              <a:t>paquete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sym typeface="Roboto"/>
              </a:rPr>
              <a:t>deberá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sym typeface="Roboto"/>
              </a:rPr>
              <a:t>identificar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: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*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sym typeface="Roboto"/>
              </a:rPr>
              <a:t>Remitente</a:t>
            </a: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   *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sym typeface="Roboto"/>
              </a:rPr>
              <a:t>Destinatario</a:t>
            </a:r>
            <a:endParaRPr lang="en-US" sz="1200" b="1" dirty="0">
              <a:solidFill>
                <a:schemeClr val="tx1"/>
              </a:solidFill>
              <a:latin typeface="Roboto"/>
              <a:ea typeface="Roboto"/>
              <a:sym typeface="Roboto"/>
            </a:endParaRPr>
          </a:p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/>
                </a:solidFill>
                <a:latin typeface="Roboto"/>
                <a:ea typeface="Roboto"/>
                <a:sym typeface="Roboto"/>
              </a:rPr>
              <a:t>    *  Nº de </a:t>
            </a:r>
            <a:r>
              <a:rPr lang="en-US" sz="1200" b="1" dirty="0" err="1">
                <a:solidFill>
                  <a:schemeClr val="tx1"/>
                </a:solidFill>
                <a:latin typeface="Roboto"/>
                <a:ea typeface="Roboto"/>
                <a:sym typeface="Roboto"/>
              </a:rPr>
              <a:t>cliente</a:t>
            </a:r>
            <a:endParaRPr lang="en-US" sz="1200" b="1" dirty="0">
              <a:solidFill>
                <a:schemeClr val="tx1"/>
              </a:solidFill>
              <a:latin typeface="Roboto"/>
              <a:ea typeface="Roboto"/>
              <a:sym typeface="Robo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3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en-US" sz="13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continuación</a:t>
            </a:r>
            <a:r>
              <a:rPr lang="en-US" sz="13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se </a:t>
            </a:r>
            <a:r>
              <a:rPr lang="en-US" sz="13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dejará</a:t>
            </a:r>
            <a:r>
              <a:rPr lang="en-US" sz="13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en</a:t>
            </a:r>
            <a:r>
              <a:rPr lang="en-US" sz="13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3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el</a:t>
            </a:r>
            <a:r>
              <a:rPr lang="en-US" sz="13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punto de </a:t>
            </a:r>
            <a:r>
              <a:rPr lang="en-US" sz="13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recogida</a:t>
            </a:r>
            <a:r>
              <a:rPr lang="en-US" sz="13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 (</a:t>
            </a:r>
            <a:r>
              <a:rPr lang="en-US" sz="135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Conserjerías</a:t>
            </a:r>
            <a:r>
              <a:rPr lang="en-US" sz="135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12192000" cy="975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88;p1">
            <a:extLst>
              <a:ext uri="{FF2B5EF4-FFF2-40B4-BE49-F238E27FC236}">
                <a16:creationId xmlns:a16="http://schemas.microsoft.com/office/drawing/2014/main" id="{C0F95E2E-596E-40D3-BEC9-7C5185F4E44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480" y="75317"/>
            <a:ext cx="749692" cy="84815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D8BE1AFA-1835-4823-BD59-C97CF181AF11}"/>
              </a:ext>
            </a:extLst>
          </p:cNvPr>
          <p:cNvSpPr/>
          <p:nvPr/>
        </p:nvSpPr>
        <p:spPr>
          <a:xfrm>
            <a:off x="0" y="6335486"/>
            <a:ext cx="12192000" cy="522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latin typeface="Frutiger-Light" panose="02020603050405020304" pitchFamily="18" charset="0"/>
                <a:ea typeface="Frutiger-Light" panose="02020603050405020304" pitchFamily="18" charset="0"/>
                <a:cs typeface="Frutiger-Light" panose="02020603050405020304" pitchFamily="18" charset="0"/>
              </a:rPr>
              <a:t>SERVICIO DE PLANIFICACIÓN Y RACIONALIZACIÓN DE LA CONTRATACIÓN</a:t>
            </a:r>
          </a:p>
        </p:txBody>
      </p:sp>
      <p:sp>
        <p:nvSpPr>
          <p:cNvPr id="19" name="Google Shape;336;p23">
            <a:extLst>
              <a:ext uri="{FF2B5EF4-FFF2-40B4-BE49-F238E27FC236}">
                <a16:creationId xmlns:a16="http://schemas.microsoft.com/office/drawing/2014/main" id="{CB0E4DFC-0385-4A7B-967F-49055043B2F0}"/>
              </a:ext>
            </a:extLst>
          </p:cNvPr>
          <p:cNvSpPr txBox="1"/>
          <p:nvPr/>
        </p:nvSpPr>
        <p:spPr>
          <a:xfrm>
            <a:off x="396679" y="1131570"/>
            <a:ext cx="4000500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Atención</a:t>
            </a:r>
            <a:r>
              <a:rPr lang="en-US" sz="27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 al </a:t>
            </a:r>
            <a:r>
              <a:rPr lang="en-US" sz="2700" b="1" i="0" u="none" strike="noStrike" cap="none" dirty="0" err="1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Cliente</a:t>
            </a:r>
            <a:endParaRPr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69319F4C-FBCB-4D48-940B-156BEDFF6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76" y="2790736"/>
            <a:ext cx="3515868" cy="1580096"/>
          </a:xfrm>
          <a:prstGeom prst="rect">
            <a:avLst/>
          </a:prstGeom>
        </p:spPr>
      </p:pic>
      <p:sp>
        <p:nvSpPr>
          <p:cNvPr id="21" name="Google Shape;340;p23">
            <a:extLst>
              <a:ext uri="{FF2B5EF4-FFF2-40B4-BE49-F238E27FC236}">
                <a16:creationId xmlns:a16="http://schemas.microsoft.com/office/drawing/2014/main" id="{41CA9A2B-709E-47BD-AB0E-FDB671E259E9}"/>
              </a:ext>
            </a:extLst>
          </p:cNvPr>
          <p:cNvSpPr txBox="1"/>
          <p:nvPr/>
        </p:nvSpPr>
        <p:spPr>
          <a:xfrm>
            <a:off x="6096000" y="1758124"/>
            <a:ext cx="5750718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ONTIME TRANSPORTE </a:t>
            </a:r>
            <a:r>
              <a:rPr lang="en-US" sz="2100" b="1" i="0" u="none" strike="noStrike" cap="none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Y LOGÍSTICA, S.L.</a:t>
            </a:r>
            <a:endParaRPr dirty="0"/>
          </a:p>
        </p:txBody>
      </p:sp>
      <p:sp>
        <p:nvSpPr>
          <p:cNvPr id="22" name="Google Shape;341;p23">
            <a:extLst>
              <a:ext uri="{FF2B5EF4-FFF2-40B4-BE49-F238E27FC236}">
                <a16:creationId xmlns:a16="http://schemas.microsoft.com/office/drawing/2014/main" id="{198E8723-B2D7-4A53-819B-59A3703DFC3E}"/>
              </a:ext>
            </a:extLst>
          </p:cNvPr>
          <p:cNvSpPr txBox="1"/>
          <p:nvPr/>
        </p:nvSpPr>
        <p:spPr>
          <a:xfrm>
            <a:off x="6096000" y="2327338"/>
            <a:ext cx="54768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Soporte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incidencias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consultas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1350" b="0" i="0" u="none" strike="noStrike" cap="none" dirty="0" err="1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servicio</a:t>
            </a:r>
            <a:r>
              <a:rPr lang="en-US" sz="135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dirty="0"/>
          </a:p>
        </p:txBody>
      </p:sp>
      <p:pic>
        <p:nvPicPr>
          <p:cNvPr id="23" name="Google Shape;333;p23" descr="image.png">
            <a:extLst>
              <a:ext uri="{FF2B5EF4-FFF2-40B4-BE49-F238E27FC236}">
                <a16:creationId xmlns:a16="http://schemas.microsoft.com/office/drawing/2014/main" id="{5BF06769-F9F3-40BD-8B91-923164A37AF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5999" y="2951430"/>
            <a:ext cx="5476875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343;p23">
            <a:extLst>
              <a:ext uri="{FF2B5EF4-FFF2-40B4-BE49-F238E27FC236}">
                <a16:creationId xmlns:a16="http://schemas.microsoft.com/office/drawing/2014/main" id="{4D8E0E86-B886-42B0-8454-36B0FEA1B614}"/>
              </a:ext>
            </a:extLst>
          </p:cNvPr>
          <p:cNvSpPr txBox="1"/>
          <p:nvPr/>
        </p:nvSpPr>
        <p:spPr>
          <a:xfrm>
            <a:off x="6334124" y="3141930"/>
            <a:ext cx="5300662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Teléfono</a:t>
            </a:r>
            <a:endParaRPr/>
          </a:p>
        </p:txBody>
      </p:sp>
      <p:sp>
        <p:nvSpPr>
          <p:cNvPr id="27" name="Google Shape;344;p23">
            <a:extLst>
              <a:ext uri="{FF2B5EF4-FFF2-40B4-BE49-F238E27FC236}">
                <a16:creationId xmlns:a16="http://schemas.microsoft.com/office/drawing/2014/main" id="{C31930A4-391D-4267-B36B-342337F5FE57}"/>
              </a:ext>
            </a:extLst>
          </p:cNvPr>
          <p:cNvSpPr txBox="1"/>
          <p:nvPr/>
        </p:nvSpPr>
        <p:spPr>
          <a:xfrm>
            <a:off x="6334124" y="3541980"/>
            <a:ext cx="504825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58595B"/>
                </a:solidFill>
                <a:latin typeface="Roboto"/>
                <a:ea typeface="Roboto"/>
                <a:sym typeface="Roboto"/>
              </a:rPr>
              <a:t>+34  608 798 224</a:t>
            </a:r>
            <a:endParaRPr dirty="0"/>
          </a:p>
        </p:txBody>
      </p:sp>
      <p:pic>
        <p:nvPicPr>
          <p:cNvPr id="28" name="Google Shape;334;p23" descr="image.png">
            <a:extLst>
              <a:ext uri="{FF2B5EF4-FFF2-40B4-BE49-F238E27FC236}">
                <a16:creationId xmlns:a16="http://schemas.microsoft.com/office/drawing/2014/main" id="{25E29DEC-7E1C-4BF0-863E-78F20D1CB42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5999" y="4624867"/>
            <a:ext cx="5476875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345;p23">
            <a:extLst>
              <a:ext uri="{FF2B5EF4-FFF2-40B4-BE49-F238E27FC236}">
                <a16:creationId xmlns:a16="http://schemas.microsoft.com/office/drawing/2014/main" id="{D9B3DF96-271B-44DC-B25B-384D326ED714}"/>
              </a:ext>
            </a:extLst>
          </p:cNvPr>
          <p:cNvSpPr txBox="1"/>
          <p:nvPr/>
        </p:nvSpPr>
        <p:spPr>
          <a:xfrm>
            <a:off x="6396036" y="4810040"/>
            <a:ext cx="5300662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C41230"/>
                </a:solidFill>
                <a:latin typeface="Montserrat"/>
                <a:ea typeface="Montserrat"/>
                <a:cs typeface="Montserrat"/>
                <a:sym typeface="Montserrat"/>
              </a:rPr>
              <a:t>Email</a:t>
            </a:r>
            <a:endParaRPr/>
          </a:p>
        </p:txBody>
      </p:sp>
      <p:sp>
        <p:nvSpPr>
          <p:cNvPr id="30" name="Google Shape;346;p23">
            <a:extLst>
              <a:ext uri="{FF2B5EF4-FFF2-40B4-BE49-F238E27FC236}">
                <a16:creationId xmlns:a16="http://schemas.microsoft.com/office/drawing/2014/main" id="{0AFC9A3F-5627-4026-AFE9-F2C800B1C60A}"/>
              </a:ext>
            </a:extLst>
          </p:cNvPr>
          <p:cNvSpPr txBox="1"/>
          <p:nvPr/>
        </p:nvSpPr>
        <p:spPr>
          <a:xfrm>
            <a:off x="6334124" y="5069436"/>
            <a:ext cx="504825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0" i="0" u="none" strike="noStrike" cap="none" dirty="0">
                <a:solidFill>
                  <a:srgbClr val="58595B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concursovlc@ontime.es</a:t>
            </a:r>
            <a:endParaRPr lang="en-US" sz="1500" b="1" i="0" u="none" strike="noStrike" cap="none" dirty="0">
              <a:solidFill>
                <a:srgbClr val="58595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7" name="Google Shape;348;p23" descr="image.png">
            <a:extLst>
              <a:ext uri="{FF2B5EF4-FFF2-40B4-BE49-F238E27FC236}">
                <a16:creationId xmlns:a16="http://schemas.microsoft.com/office/drawing/2014/main" id="{1EA8BC36-1A23-4FA1-9FC8-AC7D070F66A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96036" y="4829090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3052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12192000" cy="974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88;p1">
            <a:extLst>
              <a:ext uri="{FF2B5EF4-FFF2-40B4-BE49-F238E27FC236}">
                <a16:creationId xmlns:a16="http://schemas.microsoft.com/office/drawing/2014/main" id="{C0F95E2E-596E-40D3-BEC9-7C5185F4E44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55" y="57206"/>
            <a:ext cx="749692" cy="84815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D8BE1AFA-1835-4823-BD59-C97CF181AF11}"/>
              </a:ext>
            </a:extLst>
          </p:cNvPr>
          <p:cNvSpPr/>
          <p:nvPr/>
        </p:nvSpPr>
        <p:spPr>
          <a:xfrm>
            <a:off x="0" y="6335486"/>
            <a:ext cx="12192000" cy="5225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>
                <a:latin typeface="Frutiger-Light" panose="02020603050405020304" pitchFamily="18" charset="0"/>
                <a:ea typeface="Frutiger-Light" panose="02020603050405020304" pitchFamily="18" charset="0"/>
                <a:cs typeface="Frutiger-Light" panose="02020603050405020304" pitchFamily="18" charset="0"/>
              </a:rPr>
              <a:t>SERVICIO DE PLANIFICACIÓN Y RACIONALIZACIÓN DE LA CONTRATACIÓN</a:t>
            </a:r>
          </a:p>
        </p:txBody>
      </p:sp>
      <p:sp>
        <p:nvSpPr>
          <p:cNvPr id="19" name="Google Shape;336;p23">
            <a:extLst>
              <a:ext uri="{FF2B5EF4-FFF2-40B4-BE49-F238E27FC236}">
                <a16:creationId xmlns:a16="http://schemas.microsoft.com/office/drawing/2014/main" id="{CB0E4DFC-0385-4A7B-967F-49055043B2F0}"/>
              </a:ext>
            </a:extLst>
          </p:cNvPr>
          <p:cNvSpPr txBox="1"/>
          <p:nvPr/>
        </p:nvSpPr>
        <p:spPr>
          <a:xfrm>
            <a:off x="396679" y="1131570"/>
            <a:ext cx="40005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dirty="0" err="1">
                <a:solidFill>
                  <a:srgbClr val="C41230"/>
                </a:solidFill>
                <a:latin typeface="Montserrat"/>
                <a:sym typeface="Montserrat"/>
              </a:rPr>
              <a:t>Tramitación</a:t>
            </a:r>
            <a:r>
              <a:rPr lang="en-US" sz="2700" b="1" dirty="0">
                <a:solidFill>
                  <a:srgbClr val="C41230"/>
                </a:solidFill>
                <a:latin typeface="Montserrat"/>
                <a:sym typeface="Montserrat"/>
              </a:rPr>
              <a:t> </a:t>
            </a:r>
            <a:r>
              <a:rPr lang="en-US" sz="2700" b="1" dirty="0" err="1">
                <a:solidFill>
                  <a:srgbClr val="C41230"/>
                </a:solidFill>
                <a:latin typeface="Montserrat"/>
                <a:sym typeface="Montserrat"/>
              </a:rPr>
              <a:t>facturas</a:t>
            </a:r>
            <a:endParaRPr dirty="0"/>
          </a:p>
        </p:txBody>
      </p:sp>
      <p:pic>
        <p:nvPicPr>
          <p:cNvPr id="16" name="Google Shape;286;p21" descr="image.png">
            <a:extLst>
              <a:ext uri="{FF2B5EF4-FFF2-40B4-BE49-F238E27FC236}">
                <a16:creationId xmlns:a16="http://schemas.microsoft.com/office/drawing/2014/main" id="{E439A841-BED2-4C53-98AB-26652BFFEF2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6679" y="1830482"/>
            <a:ext cx="11314177" cy="4052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5254C63-EDFE-43E9-B5AB-355F01DE690D}"/>
              </a:ext>
            </a:extLst>
          </p:cNvPr>
          <p:cNvSpPr txBox="1"/>
          <p:nvPr/>
        </p:nvSpPr>
        <p:spPr>
          <a:xfrm>
            <a:off x="1147482" y="2662518"/>
            <a:ext cx="9753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La tramitación de las correspondiente facturas se realizará a través del tipo de Pago Directo, debiéndose enlazar el Justificante de Gasto a la Agrupación de Gastos que anualmente se habilite para este acuerdo.</a:t>
            </a:r>
          </a:p>
          <a:p>
            <a:endParaRPr lang="es-ES" dirty="0"/>
          </a:p>
          <a:p>
            <a:endParaRPr lang="es-ES" dirty="0"/>
          </a:p>
          <a:p>
            <a:pPr algn="ctr"/>
            <a:r>
              <a:rPr lang="es-ES" sz="3600" dirty="0"/>
              <a:t>Agrupación de gasto 2025 </a:t>
            </a:r>
          </a:p>
          <a:p>
            <a:pPr algn="ctr"/>
            <a:r>
              <a:rPr lang="es-ES" sz="3600" b="1" dirty="0"/>
              <a:t>AM2/25 CC – L2</a:t>
            </a:r>
          </a:p>
        </p:txBody>
      </p:sp>
    </p:spTree>
    <p:extLst>
      <p:ext uri="{BB962C8B-B14F-4D97-AF65-F5344CB8AC3E}">
        <p14:creationId xmlns:p14="http://schemas.microsoft.com/office/powerpoint/2010/main" val="3062565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896</Words>
  <Application>Microsoft Office PowerPoint</Application>
  <PresentationFormat>Panorámica</PresentationFormat>
  <Paragraphs>130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Calibri</vt:lpstr>
      <vt:lpstr>Frutiger-Light</vt:lpstr>
      <vt:lpstr>Arial</vt:lpstr>
      <vt:lpstr>Roboto</vt:lpstr>
      <vt:lpstr>Montserrat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Carrillo Salgado, Teresa</cp:lastModifiedBy>
  <cp:revision>39</cp:revision>
  <dcterms:modified xsi:type="dcterms:W3CDTF">2026-09-01T06:54:26Z</dcterms:modified>
</cp:coreProperties>
</file>