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3" r:id="rId4"/>
    <p:sldId id="258" r:id="rId5"/>
    <p:sldId id="266" r:id="rId6"/>
    <p:sldId id="270" r:id="rId7"/>
    <p:sldId id="260" r:id="rId8"/>
    <p:sldId id="271" r:id="rId9"/>
    <p:sldId id="269" r:id="rId10"/>
    <p:sldId id="261" r:id="rId11"/>
    <p:sldId id="265" r:id="rId12"/>
    <p:sldId id="268" r:id="rId13"/>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0B9C6BC-4E8F-4740-B667-76D33B67F4D3}" type="datetimeFigureOut">
              <a:rPr lang="es-ES" smtClean="0"/>
              <a:t>29/04/2025</a:t>
            </a:fld>
            <a:endParaRPr lang="es-ES"/>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5C750FF-F871-497D-BC3C-7B4F73E45E8F}" type="slidenum">
              <a:rPr lang="es-ES" smtClean="0"/>
              <a:t>‹Nº›</a:t>
            </a:fld>
            <a:endParaRPr lang="es-ES"/>
          </a:p>
        </p:txBody>
      </p:sp>
    </p:spTree>
    <p:extLst>
      <p:ext uri="{BB962C8B-B14F-4D97-AF65-F5344CB8AC3E}">
        <p14:creationId xmlns:p14="http://schemas.microsoft.com/office/powerpoint/2010/main" val="375997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33AC646D-1FF7-488B-B868-21267E0FD883}" type="datetime1">
              <a:rPr lang="es-ES" smtClean="0"/>
              <a:t>29/04/2025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02270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717AEE95-1E2F-49C7-A4D3-6A32278ED312}" type="datetime1">
              <a:rPr lang="es-ES" smtClean="0"/>
              <a:t>29/04/2025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446515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D471AE4B-5BCA-416C-A916-FB81E175AE2D}" type="datetime1">
              <a:rPr lang="es-ES" smtClean="0"/>
              <a:t>29/04/2025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110325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BA3ECC-5E39-4216-867B-5875E4269F0E}" type="datetime1">
              <a:rPr lang="es-ES" smtClean="0"/>
              <a:t>29/04/2025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05250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0F9C70EE-4602-4F96-BFAE-CC1F6021D831}" type="datetime1">
              <a:rPr lang="es-ES" smtClean="0"/>
              <a:t>29/04/2025</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3575915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A041B2F4-D781-43B1-B1B1-EA98B54316E2}" type="datetime1">
              <a:rPr lang="es-ES" smtClean="0"/>
              <a:t>29/04/2025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407477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364E515-B616-49B6-AF1D-48D82F758728}" type="datetime1">
              <a:rPr lang="es-ES" smtClean="0"/>
              <a:t>29/04/2025</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648749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AA95C099-776C-4BA8-877D-78A5DD162A1E}" type="datetime1">
              <a:rPr lang="es-ES" smtClean="0"/>
              <a:t>29/04/2025</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878075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C7DFBD9-9E59-4BF4-B910-0B9F0B39D03E}" type="datetime1">
              <a:rPr lang="es-ES" smtClean="0"/>
              <a:t>29/04/2025</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57170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DE646AA6-118D-4AC7-B6FF-5A7730084E96}" type="datetime1">
              <a:rPr lang="es-ES" smtClean="0"/>
              <a:t>29/04/2025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06029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460BF33-F334-4D9B-B4E7-6F2A16D553CE}" type="datetime1">
              <a:rPr lang="es-ES" smtClean="0"/>
              <a:t>29/04/2025</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380503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F258F1-14B6-4144-8714-0E573BCD2899}" type="datetime1">
              <a:rPr lang="es-ES" smtClean="0"/>
              <a:t>29/04/2025</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03CB9-C1F1-4AB1-B3F9-88ADE3A72CB6}" type="slidenum">
              <a:rPr lang="es-ES" smtClean="0"/>
              <a:t>‹Nº›</a:t>
            </a:fld>
            <a:endParaRPr lang="es-ES"/>
          </a:p>
        </p:txBody>
      </p:sp>
    </p:spTree>
    <p:extLst>
      <p:ext uri="{BB962C8B-B14F-4D97-AF65-F5344CB8AC3E}">
        <p14:creationId xmlns:p14="http://schemas.microsoft.com/office/powerpoint/2010/main" val="794131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rive.google.com/open?id=1gkJnXPbRA8gx0CBymAHqbJb0btzPGbCd&amp;usp=drive_f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open?id=1gZHqzL8Jrt2jlcjfiRWxe_kPC3h_wTVi&amp;usp=drive_fs" TargetMode="External"/><Relationship Id="rId2" Type="http://schemas.openxmlformats.org/officeDocument/2006/relationships/hyperlink" Target="https://drive.google.com/open?id=1gkJnXPbRA8gx0CBymAHqbJb0btzPGbCd&amp;usp=drive_fs"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png"/><Relationship Id="rId7" Type="http://schemas.openxmlformats.org/officeDocument/2006/relationships/hyperlink" Target="https://drive.google.com/open?id=1hUlQ-FBdtunsOficcs0SRvyR0RZkRPpQ&amp;usp=drive_fs" TargetMode="External"/><Relationship Id="rId2" Type="http://schemas.openxmlformats.org/officeDocument/2006/relationships/hyperlink" Target="https://drive.google.com/open?id=1d7bJKFPj-pCOBpXSdtJZI6RVE03XryP2&amp;usp=drive_fs" TargetMode="External"/><Relationship Id="rId1" Type="http://schemas.openxmlformats.org/officeDocument/2006/relationships/slideLayout" Target="../slideLayouts/slideLayout2.xml"/><Relationship Id="rId6" Type="http://schemas.openxmlformats.org/officeDocument/2006/relationships/hyperlink" Target="http://www.spi.com.es/" TargetMode="External"/><Relationship Id="rId5" Type="http://schemas.openxmlformats.org/officeDocument/2006/relationships/hyperlink" Target="http://www.lyreco.es/" TargetMode="External"/><Relationship Id="rId10" Type="http://schemas.openxmlformats.org/officeDocument/2006/relationships/hyperlink" Target="https://drive.google.com/open?id=1hcM4wMwLi2H7fU4PS974khjsaBMoGNF0&amp;usp=drive_fs" TargetMode="External"/><Relationship Id="rId4" Type="http://schemas.openxmlformats.org/officeDocument/2006/relationships/hyperlink" Target="http://www.lucasrojas.com/" TargetMode="External"/><Relationship Id="rId9" Type="http://schemas.openxmlformats.org/officeDocument/2006/relationships/hyperlink" Target="https://drive.google.com/open?id=1h_h2FL2-DbuSv4oRh8XaFp_piO9ij60r&amp;usp=drive_fs"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drive.google.com/open?id=1d7bJKFPj-pCOBpXSdtJZI6RVE03XryP2&amp;usp=drive_f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rive.google.com/open?id=1gZHqzL8Jrt2jlcjfiRWxe_kPC3h_wTVi&amp;usp=drive_fs"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2844" y="1372417"/>
            <a:ext cx="10515600" cy="4367984"/>
          </a:xfrm>
        </p:spPr>
        <p:txBody>
          <a:bodyPr>
            <a:normAutofit fontScale="90000"/>
          </a:bodyPr>
          <a:lstStyle/>
          <a:p>
            <a:pPr algn="ct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4000" dirty="0">
                <a:effectLst/>
                <a:latin typeface="Frutiger LT Std 55 Roman" panose="020B0602020204020204" pitchFamily="34" charset="0"/>
                <a:ea typeface="Calibri" panose="020F0502020204030204" pitchFamily="34" charset="0"/>
                <a:cs typeface="Calibri" panose="020F0502020204030204" pitchFamily="34" charset="0"/>
              </a:rPr>
            </a:br>
            <a:br>
              <a:rPr lang="es-ES" sz="1800" b="0" i="0" u="none" strike="noStrike" baseline="0" dirty="0">
                <a:solidFill>
                  <a:srgbClr val="000000"/>
                </a:solidFill>
                <a:latin typeface="Frutiger LT Std 55 Roman" panose="020B0602020204020204" pitchFamily="34" charset="0"/>
              </a:rPr>
            </a:br>
            <a:r>
              <a:rPr lang="es-ES" sz="1800" b="0" i="0" u="none" strike="noStrike" baseline="0" dirty="0">
                <a:solidFill>
                  <a:srgbClr val="000000"/>
                </a:solidFill>
                <a:latin typeface="Frutiger LT Std 55 Roman" panose="020B0602020204020204" pitchFamily="34" charset="0"/>
              </a:rPr>
              <a:t> </a:t>
            </a:r>
            <a:br>
              <a:rPr lang="es-ES" sz="1800" b="0" i="0" u="none" strike="noStrike" baseline="0" dirty="0">
                <a:solidFill>
                  <a:srgbClr val="000000"/>
                </a:solidFill>
                <a:latin typeface="Frutiger LT Std 55 Roman" panose="020B0602020204020204" pitchFamily="34" charset="0"/>
              </a:rPr>
            </a:br>
            <a:br>
              <a:rPr lang="es-ES" sz="1800" b="0" i="0" u="none" strike="noStrike" baseline="0" dirty="0">
                <a:solidFill>
                  <a:srgbClr val="000000"/>
                </a:solidFill>
                <a:latin typeface="Frutiger LT Std 55 Roman" panose="020B0602020204020204" pitchFamily="34" charset="0"/>
              </a:rPr>
            </a:br>
            <a:r>
              <a:rPr lang="es-ES" sz="4000" dirty="0">
                <a:latin typeface="Frutiger-Light" panose="02020603050405020304" pitchFamily="18" charset="0"/>
                <a:ea typeface="Frutiger-Light" panose="02020603050405020304" pitchFamily="18" charset="0"/>
                <a:cs typeface="Frutiger-Light" panose="02020603050405020304" pitchFamily="18" charset="0"/>
              </a:rPr>
              <a:t>ACUERDO MARCO PARA EL SUMINISTRO DE MATERIAL DE OFICINA PARA LA UMH</a:t>
            </a:r>
            <a:br>
              <a:rPr lang="es-ES" sz="4000" dirty="0">
                <a:latin typeface="Frutiger-Light" panose="02020603050405020304" pitchFamily="18" charset="0"/>
                <a:ea typeface="Frutiger-Light" panose="02020603050405020304" pitchFamily="18" charset="0"/>
                <a:cs typeface="Frutiger-Light" panose="02020603050405020304" pitchFamily="18" charset="0"/>
              </a:rPr>
            </a:br>
            <a:r>
              <a:rPr lang="es-ES" sz="4000" dirty="0">
                <a:latin typeface="Frutiger-Light" panose="02020603050405020304" pitchFamily="18" charset="0"/>
                <a:ea typeface="Frutiger-Light" panose="02020603050405020304" pitchFamily="18" charset="0"/>
                <a:cs typeface="Frutiger-Light" panose="02020603050405020304" pitchFamily="18" charset="0"/>
              </a:rPr>
              <a:t>(Expediente 2024_AM_07)</a:t>
            </a:r>
            <a:br>
              <a:rPr lang="es-ES" sz="4000" dirty="0">
                <a:latin typeface="Frutiger-Light" panose="02020603050405020304" pitchFamily="18" charset="0"/>
                <a:ea typeface="Frutiger-Light" panose="02020603050405020304" pitchFamily="18" charset="0"/>
                <a:cs typeface="Frutiger-Light" panose="02020603050405020304" pitchFamily="18" charset="0"/>
              </a:rPr>
            </a:br>
            <a:br>
              <a:rPr lang="es-ES" sz="4000" dirty="0">
                <a:latin typeface="Frutiger-Light" panose="02020603050405020304" pitchFamily="18" charset="0"/>
                <a:ea typeface="Frutiger-Light" panose="02020603050405020304" pitchFamily="18" charset="0"/>
                <a:cs typeface="Frutiger-Light" panose="02020603050405020304" pitchFamily="18" charset="0"/>
              </a:rPr>
            </a:br>
            <a:endParaRPr lang="es-ES" sz="4000"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8" name="Rectángulo 7">
            <a:extLst>
              <a:ext uri="{FF2B5EF4-FFF2-40B4-BE49-F238E27FC236}">
                <a16:creationId xmlns:a16="http://schemas.microsoft.com/office/drawing/2014/main" id="{2CEEB448-D155-4F79-B0B7-0A026A3992B8}"/>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6" name="Google Shape;87;p1">
            <a:extLst>
              <a:ext uri="{FF2B5EF4-FFF2-40B4-BE49-F238E27FC236}">
                <a16:creationId xmlns:a16="http://schemas.microsoft.com/office/drawing/2014/main" id="{8D660F43-6092-499A-B932-A360E886A57C}"/>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DD55A04E-CEE3-4C94-ACA7-B41E8B2A55B0}"/>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
        <p:nvSpPr>
          <p:cNvPr id="9" name="Google Shape;84;p1">
            <a:extLst>
              <a:ext uri="{FF2B5EF4-FFF2-40B4-BE49-F238E27FC236}">
                <a16:creationId xmlns:a16="http://schemas.microsoft.com/office/drawing/2014/main" id="{6B2D1C98-7A94-4BB3-94A5-BBF6E05AA862}"/>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800218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5334CFF-DFAE-4174-9451-CB527002AB6B}"/>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93F33631-AAE9-4B75-877B-C9F2E6CA22F9}"/>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6" name="Google Shape;87;p1">
            <a:extLst>
              <a:ext uri="{FF2B5EF4-FFF2-40B4-BE49-F238E27FC236}">
                <a16:creationId xmlns:a16="http://schemas.microsoft.com/office/drawing/2014/main" id="{36ECF59F-D0F7-447A-8C90-E620CA122597}"/>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209A2E8C-76C5-4C44-B006-9693D1D670C5}"/>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0DB315FE-EFE8-4087-8D47-23D9B6A9E980}"/>
                  </a:ext>
                </a:extLst>
              </p:cNvPr>
              <p:cNvSpPr txBox="1"/>
              <p:nvPr/>
            </p:nvSpPr>
            <p:spPr>
              <a:xfrm>
                <a:off x="705394" y="1558834"/>
                <a:ext cx="10476411" cy="4872039"/>
              </a:xfrm>
              <a:prstGeom prst="rect">
                <a:avLst/>
              </a:prstGeom>
              <a:noFill/>
            </p:spPr>
            <p:txBody>
              <a:bodyPr wrap="square">
                <a:spAutoFit/>
              </a:bodyPr>
              <a:lstStyle/>
              <a:p>
                <a:pPr algn="l"/>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D</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os o más empresas homologadas que puedan suministrarlos el producto:</a:t>
                </a:r>
                <a:endPar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algn="l"/>
                <a:endPar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marL="342900" indent="-342900" algn="just">
                  <a:buAutoNum type="alphaLcPeriod"/>
                </a:pP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Si el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importe</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del contrato basado es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inferior a 1.000€ </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(IVA excluido), no será necesario convocar a las partes a una nueva licitación, pudiendo el peticionario hacer la solicitud del producto que mejor satisfaga sus necesidades técnicas y económicas a una de las empresas homologadas. </a:t>
                </a:r>
              </a:p>
              <a:p>
                <a:pPr algn="just"/>
                <a:endPar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marL="357188" indent="-357188"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b. </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Si el </a:t>
                </a:r>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importe</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del contrato derivado </a:t>
                </a:r>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es igual o superior a 1.000</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(IVA excluido) se solicitarán ofertas, a la dirección de correo electrónico facilitada, a todas las empresas adjudicatarias. El contrato se adjudicará al licitador que haya presentado mejor precio, debiendo utilizarse para su valoración, la fórmula siguiente: </a:t>
                </a:r>
              </a:p>
              <a:p>
                <a:pPr marL="357188" indent="-357188" algn="just"/>
                <a:endParaRPr lang="es-ES" sz="2200" dirty="0">
                  <a:solidFill>
                    <a:srgbClr val="000000"/>
                  </a:solidFill>
                  <a:latin typeface="Frutiger LT Std 55 Roman" panose="020B0602020204020204" pitchFamily="34" charset="0"/>
                </a:endParaRPr>
              </a:p>
              <a:p>
                <a:pPr marL="357188" indent="-357188" algn="ctr"/>
                <a14:m>
                  <m:oMath xmlns:m="http://schemas.openxmlformats.org/officeDocument/2006/math">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𝑷𝒖𝒏𝒕𝒖𝒂𝒄𝒊</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ó</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𝒏</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𝟏𝟎𝟎</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m:t>
                    </m:r>
                    <m:f>
                      <m:fPr>
                        <m:ctrlPr>
                          <a:rPr lang="es-ES" sz="1800" b="1" i="1" spc="25">
                            <a:effectLst/>
                            <a:latin typeface="Cambria Math" panose="02040503050406030204" pitchFamily="18" charset="0"/>
                            <a:ea typeface="Cambria" panose="02040503050406030204" pitchFamily="18" charset="0"/>
                            <a:cs typeface="Times New Roman" panose="02020603050405020304" pitchFamily="18" charset="0"/>
                          </a:rPr>
                        </m:ctrlPr>
                      </m:fPr>
                      <m:num>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𝑴𝒆𝒋𝒐𝒓</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 </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𝒐𝒇𝒆𝒓𝒕𝒂</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 </m:t>
                        </m:r>
                      </m:num>
                      <m:den>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𝑶𝒇𝒆𝒓𝒕𝒂</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 </m:t>
                        </m:r>
                        <m:r>
                          <a:rPr lang="es-ES" sz="1800" b="1" i="1" spc="25" smtClean="0">
                            <a:effectLst/>
                            <a:latin typeface="Cambria Math" panose="02040503050406030204" pitchFamily="18" charset="0"/>
                            <a:ea typeface="Cambria" panose="02040503050406030204" pitchFamily="18" charset="0"/>
                            <a:cs typeface="Times New Roman" panose="02020603050405020304" pitchFamily="18" charset="0"/>
                          </a:rPr>
                          <m:t>𝒄𝒐𝒏𝒔𝒊𝒅𝒆𝒓𝒂𝒅𝒂</m:t>
                        </m:r>
                      </m:den>
                    </m:f>
                  </m:oMath>
                </a14:m>
                <a:r>
                  <a:rPr lang="es-ES" sz="1800" b="1" i="0" spc="25" dirty="0">
                    <a:effectLst/>
                    <a:latin typeface="Frutiger LT Std 55 Roman" panose="020B0602020204020204" pitchFamily="34" charset="0"/>
                    <a:ea typeface="Cambria" panose="02040503050406030204" pitchFamily="18" charset="0"/>
                    <a:cs typeface="Times New Roman" panose="02020603050405020304" pitchFamily="18" charset="0"/>
                  </a:rPr>
                  <a:t> </a:t>
                </a:r>
                <a:endParaRPr lang="es-ES" sz="1800" b="1" dirty="0">
                  <a:effectLst/>
                  <a:latin typeface="Frutiger LT Std 55 Roman" panose="020B0602020204020204" pitchFamily="34" charset="0"/>
                  <a:ea typeface="Cambria" panose="02040503050406030204" pitchFamily="18" charset="0"/>
                  <a:cs typeface="Times New Roman" panose="02020603050405020304" pitchFamily="18" charset="0"/>
                </a:endParaRPr>
              </a:p>
              <a:p>
                <a:pPr marL="357188" indent="-357188" algn="just"/>
                <a:endParaRPr lang="es-ES" dirty="0">
                  <a:solidFill>
                    <a:srgbClr val="000000"/>
                  </a:solidFill>
                  <a:latin typeface="Frutiger LT Std 55 Roman" panose="020B0602020204020204" pitchFamily="34" charset="0"/>
                </a:endParaRPr>
              </a:p>
            </p:txBody>
          </p:sp>
        </mc:Choice>
        <mc:Fallback xmlns="">
          <p:sp>
            <p:nvSpPr>
              <p:cNvPr id="10" name="CuadroTexto 9">
                <a:extLst>
                  <a:ext uri="{FF2B5EF4-FFF2-40B4-BE49-F238E27FC236}">
                    <a16:creationId xmlns:a16="http://schemas.microsoft.com/office/drawing/2014/main" id="{0DB315FE-EFE8-4087-8D47-23D9B6A9E980}"/>
                  </a:ext>
                </a:extLst>
              </p:cNvPr>
              <p:cNvSpPr txBox="1">
                <a:spLocks noRot="1" noChangeAspect="1" noMove="1" noResize="1" noEditPoints="1" noAdjustHandles="1" noChangeArrowheads="1" noChangeShapeType="1" noTextEdit="1"/>
              </p:cNvSpPr>
              <p:nvPr/>
            </p:nvSpPr>
            <p:spPr>
              <a:xfrm>
                <a:off x="705394" y="1558834"/>
                <a:ext cx="10476411" cy="4872039"/>
              </a:xfrm>
              <a:prstGeom prst="rect">
                <a:avLst/>
              </a:prstGeom>
              <a:blipFill>
                <a:blip r:embed="rId3"/>
                <a:stretch>
                  <a:fillRect l="-873" t="-876" r="-815"/>
                </a:stretch>
              </a:blipFill>
            </p:spPr>
            <p:txBody>
              <a:bodyPr/>
              <a:lstStyle/>
              <a:p>
                <a:r>
                  <a:rPr lang="es-ES">
                    <a:noFill/>
                  </a:rPr>
                  <a:t> </a:t>
                </a:r>
              </a:p>
            </p:txBody>
          </p:sp>
        </mc:Fallback>
      </mc:AlternateContent>
    </p:spTree>
    <p:extLst>
      <p:ext uri="{BB962C8B-B14F-4D97-AF65-F5344CB8AC3E}">
        <p14:creationId xmlns:p14="http://schemas.microsoft.com/office/powerpoint/2010/main" val="1813411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8CB5869-8655-443D-8357-FC311D175443}"/>
              </a:ext>
            </a:extLst>
          </p:cNvPr>
          <p:cNvSpPr>
            <a:spLocks noGrp="1"/>
          </p:cNvSpPr>
          <p:nvPr>
            <p:ph idx="1"/>
          </p:nvPr>
        </p:nvSpPr>
        <p:spPr>
          <a:xfrm>
            <a:off x="838200" y="1410789"/>
            <a:ext cx="10515600" cy="4766173"/>
          </a:xfrm>
        </p:spPr>
        <p:txBody>
          <a:bodyPr>
            <a:normAutofit/>
          </a:bodyPr>
          <a:lstStyle/>
          <a:p>
            <a:pPr algn="just"/>
            <a:endParaRPr lang="es-ES" sz="18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algn="just"/>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Hay establecido un sistema de penalidades por incumplimiento y/o resolución del acuerdo marco, cuya tramitación corresponde al Servicio de Planificación y Racionalización de la Contratación, debiendo darle traslado de cuantas incidencias se produzcan durante la ejecución del acuerdo, para que realice las actuaciones que procedan. </a:t>
            </a:r>
          </a:p>
          <a:p>
            <a:pPr marL="0" indent="0" algn="just">
              <a:buNone/>
            </a:pPr>
            <a:endPar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algn="just"/>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Todas las facturas irán identificadas con la denominación EXPTE. 2024_AM_07 y Agrupación de Gasto 2024_AM_07 “Acuerdo Marco para el suministro de material de oficina para la Universidad Miguel Hernández de Elche”, de manera que se pueda reconocer claramente que el material descrito en la misma corresponde a este Acuerdo Marco. La disposición de dicha identificación, bien en el encabezado o en el cuerpo de la factura, será arbitrariamente aceptada por la UMH de acuerdo a la propuesta de cada empresa adjudicataria. </a:t>
            </a:r>
          </a:p>
        </p:txBody>
      </p:sp>
      <p:sp>
        <p:nvSpPr>
          <p:cNvPr id="4" name="Rectángulo 3">
            <a:extLst>
              <a:ext uri="{FF2B5EF4-FFF2-40B4-BE49-F238E27FC236}">
                <a16:creationId xmlns:a16="http://schemas.microsoft.com/office/drawing/2014/main" id="{F876A069-9F19-4F40-8A51-49B87E44CDF5}"/>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04DD12AE-4414-4FDB-9961-3634ADF8EEF4}"/>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7" name="Google Shape;87;p1">
            <a:extLst>
              <a:ext uri="{FF2B5EF4-FFF2-40B4-BE49-F238E27FC236}">
                <a16:creationId xmlns:a16="http://schemas.microsoft.com/office/drawing/2014/main" id="{76B396B0-456E-4C42-9E52-99FBCFD54FA9}"/>
              </a:ext>
            </a:extLst>
          </p:cNvPr>
          <p:cNvSpPr txBox="1">
            <a:spLocks/>
          </p:cNvSpPr>
          <p:nvPr/>
        </p:nvSpPr>
        <p:spPr>
          <a:xfrm>
            <a:off x="0" y="0"/>
            <a:ext cx="12192000" cy="109728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8" name="Google Shape;88;p1">
            <a:extLst>
              <a:ext uri="{FF2B5EF4-FFF2-40B4-BE49-F238E27FC236}">
                <a16:creationId xmlns:a16="http://schemas.microsoft.com/office/drawing/2014/main" id="{C6D0B6EC-B74B-419D-97FA-D3D2F3C3CE91}"/>
              </a:ext>
            </a:extLst>
          </p:cNvPr>
          <p:cNvPicPr preferRelativeResize="0"/>
          <p:nvPr/>
        </p:nvPicPr>
        <p:blipFill rotWithShape="1">
          <a:blip r:embed="rId2">
            <a:alphaModFix/>
          </a:blip>
          <a:srcRect/>
          <a:stretch/>
        </p:blipFill>
        <p:spPr>
          <a:xfrm>
            <a:off x="127829" y="96225"/>
            <a:ext cx="823031" cy="914638"/>
          </a:xfrm>
          <a:prstGeom prst="rect">
            <a:avLst/>
          </a:prstGeom>
          <a:noFill/>
          <a:ln>
            <a:noFill/>
          </a:ln>
        </p:spPr>
      </p:pic>
    </p:spTree>
    <p:extLst>
      <p:ext uri="{BB962C8B-B14F-4D97-AF65-F5344CB8AC3E}">
        <p14:creationId xmlns:p14="http://schemas.microsoft.com/office/powerpoint/2010/main" val="137129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913074B0-9D78-4A3B-A58F-487CE406D2A2}"/>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D2BED97B-79D6-42B8-ADE4-9C3F2EC9CB9E}"/>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6" name="Google Shape;87;p1">
            <a:extLst>
              <a:ext uri="{FF2B5EF4-FFF2-40B4-BE49-F238E27FC236}">
                <a16:creationId xmlns:a16="http://schemas.microsoft.com/office/drawing/2014/main" id="{FCE6EDB1-DDCE-4220-AB03-4FE31B8AC29F}"/>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D1412456-9947-4DEC-A2C2-BEBEFECBB5EB}"/>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
        <p:nvSpPr>
          <p:cNvPr id="8" name="CuadroTexto 7">
            <a:extLst>
              <a:ext uri="{FF2B5EF4-FFF2-40B4-BE49-F238E27FC236}">
                <a16:creationId xmlns:a16="http://schemas.microsoft.com/office/drawing/2014/main" id="{57070173-5E85-42EC-881F-315FA94D9030}"/>
              </a:ext>
            </a:extLst>
          </p:cNvPr>
          <p:cNvSpPr txBox="1"/>
          <p:nvPr/>
        </p:nvSpPr>
        <p:spPr>
          <a:xfrm>
            <a:off x="957255" y="1346065"/>
            <a:ext cx="10971890" cy="430887"/>
          </a:xfrm>
          <a:prstGeom prst="rect">
            <a:avLst/>
          </a:prstGeom>
          <a:noFill/>
        </p:spPr>
        <p:txBody>
          <a:bodyPr wrap="square">
            <a:spAutoFit/>
          </a:bodyPr>
          <a:lstStyle/>
          <a:p>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COMPROMISO DE MANTENIMIENTO Y ACTUALIZACIÓN DEL CATÁLOGO  </a:t>
            </a:r>
            <a:r>
              <a:rPr lang="es-ES" dirty="0">
                <a:latin typeface="Frutiger-Light" panose="02020603050405020304" pitchFamily="18" charset="0"/>
                <a:ea typeface="Frutiger-Light" panose="02020603050405020304" pitchFamily="18" charset="0"/>
                <a:cs typeface="Frutiger-Light" panose="02020603050405020304" pitchFamily="18" charset="0"/>
                <a:hlinkClick r:id="rId3"/>
              </a:rPr>
              <a:t>Cláusula 4 PPT</a:t>
            </a:r>
            <a:endParaRPr lang="es-ES"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10" name="CuadroTexto 9">
            <a:extLst>
              <a:ext uri="{FF2B5EF4-FFF2-40B4-BE49-F238E27FC236}">
                <a16:creationId xmlns:a16="http://schemas.microsoft.com/office/drawing/2014/main" id="{80BC2E93-C7B2-4264-942D-4EAA4EEE4983}"/>
              </a:ext>
            </a:extLst>
          </p:cNvPr>
          <p:cNvSpPr txBox="1"/>
          <p:nvPr/>
        </p:nvSpPr>
        <p:spPr>
          <a:xfrm>
            <a:off x="961903" y="1870114"/>
            <a:ext cx="10152569" cy="2462213"/>
          </a:xfrm>
          <a:prstGeom prst="rect">
            <a:avLst/>
          </a:prstGeom>
          <a:noFill/>
        </p:spPr>
        <p:txBody>
          <a:bodyPr wrap="square">
            <a:spAutoFit/>
          </a:bodyPr>
          <a:lstStyle/>
          <a:p>
            <a:pPr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Los proveedores seleccionados se comprometen a mantener permanentemente actualizada la información de los productos del CATÁLOGO UMH de la Universidad tanto en la información técnica y de uso y consumo, como en los precios. </a:t>
            </a:r>
          </a:p>
          <a:p>
            <a:pPr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Si cualquiera de los productos ofertados desapareciera del mercado, las empresas adjudicatarias vendrán obligadas a sustituirlo por otro de similares características que, en todo caso,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deberá ser aprobado por la Universidad</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junto con la tarifa correspondiente, en su caso. </a:t>
            </a: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12" name="CuadroTexto 11">
            <a:extLst>
              <a:ext uri="{FF2B5EF4-FFF2-40B4-BE49-F238E27FC236}">
                <a16:creationId xmlns:a16="http://schemas.microsoft.com/office/drawing/2014/main" id="{EB026F79-7985-44FB-9CD7-85CD3E7EB647}"/>
              </a:ext>
            </a:extLst>
          </p:cNvPr>
          <p:cNvSpPr txBox="1"/>
          <p:nvPr/>
        </p:nvSpPr>
        <p:spPr>
          <a:xfrm>
            <a:off x="1019716" y="4436256"/>
            <a:ext cx="6126480" cy="430887"/>
          </a:xfrm>
          <a:prstGeom prst="rect">
            <a:avLst/>
          </a:prstGeom>
          <a:noFill/>
        </p:spPr>
        <p:txBody>
          <a:bodyPr wrap="square">
            <a:spAutoFit/>
          </a:bodyPr>
          <a:lstStyle/>
          <a:p>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GESTIÓN AMBIENTAL  </a:t>
            </a:r>
            <a:r>
              <a:rPr lang="es-ES" dirty="0">
                <a:latin typeface="Frutiger-Light" panose="02020603050405020304" pitchFamily="18" charset="0"/>
                <a:ea typeface="Frutiger-Light" panose="02020603050405020304" pitchFamily="18" charset="0"/>
                <a:cs typeface="Frutiger-Light" panose="02020603050405020304" pitchFamily="18" charset="0"/>
                <a:hlinkClick r:id="rId3"/>
              </a:rPr>
              <a:t>Cláusula 8 PPT</a:t>
            </a:r>
            <a:r>
              <a:rPr lang="es-ES"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hlinkClick r:id="rId3"/>
              </a:rPr>
              <a:t> </a:t>
            </a:r>
            <a:endParaRPr lang="es-ES"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14" name="CuadroTexto 13">
            <a:extLst>
              <a:ext uri="{FF2B5EF4-FFF2-40B4-BE49-F238E27FC236}">
                <a16:creationId xmlns:a16="http://schemas.microsoft.com/office/drawing/2014/main" id="{B7B29D58-A249-4184-B689-0ED2B3F79D53}"/>
              </a:ext>
            </a:extLst>
          </p:cNvPr>
          <p:cNvSpPr txBox="1"/>
          <p:nvPr/>
        </p:nvSpPr>
        <p:spPr>
          <a:xfrm>
            <a:off x="1019716" y="4908117"/>
            <a:ext cx="10152568" cy="1107996"/>
          </a:xfrm>
          <a:prstGeom prst="rect">
            <a:avLst/>
          </a:prstGeom>
          <a:noFill/>
        </p:spPr>
        <p:txBody>
          <a:bodyPr wrap="square">
            <a:spAutoFit/>
          </a:bodyPr>
          <a:lstStyle/>
          <a:p>
            <a:pPr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Las empresas adjudicatarias, durante la vigencia del acuerdo, se someterán en lo concerniente a sus prestaciones, al sistema de gestión ambiental de la UMH, teniendo en cuenta los aspectos ambientales derivados de su actividad. </a:t>
            </a: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p:txBody>
      </p:sp>
    </p:spTree>
    <p:extLst>
      <p:ext uri="{BB962C8B-B14F-4D97-AF65-F5344CB8AC3E}">
        <p14:creationId xmlns:p14="http://schemas.microsoft.com/office/powerpoint/2010/main" val="715003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689463"/>
            <a:ext cx="10515600" cy="4487500"/>
          </a:xfrm>
        </p:spPr>
        <p:txBody>
          <a:bodyPr>
            <a:normAutofit/>
          </a:bodyPr>
          <a:lstStyle/>
          <a:p>
            <a:pPr marL="0" indent="0">
              <a:buNone/>
            </a:pPr>
            <a:endParaRPr lang="es-ES" sz="3600" b="1" dirty="0"/>
          </a:p>
          <a:p>
            <a:pPr marL="0" indent="0" algn="just">
              <a:buNone/>
            </a:pPr>
            <a:r>
              <a:rPr lang="es-ES" sz="2200" b="1" u="sng" dirty="0">
                <a:latin typeface="Frutiger-Light" panose="02020603050405020304" pitchFamily="18" charset="0"/>
                <a:ea typeface="Frutiger-Light" panose="02020603050405020304" pitchFamily="18" charset="0"/>
                <a:cs typeface="Frutiger-Light" panose="02020603050405020304" pitchFamily="18" charset="0"/>
              </a:rPr>
              <a:t>Fecha inicio prevista</a:t>
            </a:r>
            <a:r>
              <a:rPr lang="es-ES" sz="2200" u="sng" dirty="0">
                <a:latin typeface="Frutiger-Light" panose="02020603050405020304" pitchFamily="18" charset="0"/>
                <a:ea typeface="Frutiger-Light" panose="02020603050405020304" pitchFamily="18" charset="0"/>
                <a:cs typeface="Frutiger-Light" panose="02020603050405020304" pitchFamily="18" charset="0"/>
              </a:rPr>
              <a:t>: </a:t>
            </a:r>
            <a:r>
              <a:rPr lang="es-ES" sz="2200" b="1" dirty="0">
                <a:latin typeface="Frutiger-Light" panose="02020603050405020304" pitchFamily="18" charset="0"/>
                <a:ea typeface="Frutiger-Light" panose="02020603050405020304" pitchFamily="18" charset="0"/>
                <a:cs typeface="Frutiger-Light" panose="02020603050405020304" pitchFamily="18" charset="0"/>
              </a:rPr>
              <a:t>15 de abril del 2025</a:t>
            </a:r>
            <a:r>
              <a:rPr lang="es-ES" sz="2200" dirty="0">
                <a:latin typeface="Frutiger-Light" panose="02020603050405020304" pitchFamily="18" charset="0"/>
                <a:ea typeface="Frutiger-Light" panose="02020603050405020304" pitchFamily="18" charset="0"/>
                <a:cs typeface="Frutiger-Light" panose="02020603050405020304" pitchFamily="18" charset="0"/>
              </a:rPr>
              <a:t> </a:t>
            </a:r>
          </a:p>
          <a:p>
            <a:pPr marL="0" indent="0" algn="just">
              <a:buNone/>
            </a:pP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buNone/>
            </a:pPr>
            <a:r>
              <a:rPr lang="es-ES" sz="2200" dirty="0">
                <a:latin typeface="Frutiger-Light" panose="02020603050405020304" pitchFamily="18" charset="0"/>
                <a:ea typeface="Frutiger-Light" panose="02020603050405020304" pitchFamily="18" charset="0"/>
                <a:cs typeface="Frutiger-Light" panose="02020603050405020304" pitchFamily="18" charset="0"/>
              </a:rPr>
              <a:t>Sustituye al expediente </a:t>
            </a:r>
            <a:r>
              <a:rPr lang="es-ES" sz="2200" b="1" dirty="0">
                <a:latin typeface="Frutiger-Light" panose="02020603050405020304" pitchFamily="18" charset="0"/>
                <a:ea typeface="Frutiger-Light" panose="02020603050405020304" pitchFamily="18" charset="0"/>
                <a:cs typeface="Frutiger-Light" panose="02020603050405020304" pitchFamily="18" charset="0"/>
              </a:rPr>
              <a:t>2022_AM_05</a:t>
            </a:r>
            <a:r>
              <a:rPr lang="es-ES" sz="2200" dirty="0">
                <a:latin typeface="Frutiger-Light" panose="02020603050405020304" pitchFamily="18" charset="0"/>
                <a:ea typeface="Frutiger-Light" panose="02020603050405020304" pitchFamily="18" charset="0"/>
                <a:cs typeface="Frutiger-Light" panose="02020603050405020304" pitchFamily="18" charset="0"/>
              </a:rPr>
              <a:t> en el lote:</a:t>
            </a:r>
          </a:p>
          <a:p>
            <a:pPr marL="1054100" indent="-342900" algn="just"/>
            <a:r>
              <a:rPr lang="es-ES" sz="2200" b="1" dirty="0">
                <a:effectLst/>
                <a:latin typeface="Frutiger-Light" panose="02020603050405020304" pitchFamily="18" charset="0"/>
                <a:ea typeface="Frutiger-Light" panose="02020603050405020304" pitchFamily="18" charset="0"/>
                <a:cs typeface="Frutiger-Light" panose="02020603050405020304" pitchFamily="18" charset="0"/>
              </a:rPr>
              <a:t>Lote 1: “Material de oficina”</a:t>
            </a:r>
          </a:p>
          <a:p>
            <a:pPr marL="0" indent="0" algn="just">
              <a:buNone/>
            </a:pPr>
            <a:endParaRPr lang="es-ES" sz="2200" b="1" u="sng"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buNone/>
            </a:pPr>
            <a:r>
              <a:rPr lang="es-ES" sz="2200" b="1" u="sng" dirty="0">
                <a:latin typeface="Frutiger-Light" panose="02020603050405020304" pitchFamily="18" charset="0"/>
                <a:ea typeface="Frutiger-Light" panose="02020603050405020304" pitchFamily="18" charset="0"/>
                <a:cs typeface="Frutiger-Light" panose="02020603050405020304" pitchFamily="18" charset="0"/>
              </a:rPr>
              <a:t>Duración</a:t>
            </a:r>
            <a:r>
              <a:rPr lang="es-ES" sz="2200" u="sng" dirty="0">
                <a:latin typeface="Frutiger-Light" panose="02020603050405020304" pitchFamily="18" charset="0"/>
                <a:ea typeface="Frutiger-Light" panose="02020603050405020304" pitchFamily="18" charset="0"/>
                <a:cs typeface="Frutiger-Light" panose="02020603050405020304" pitchFamily="18" charset="0"/>
              </a:rPr>
              <a:t>:</a:t>
            </a:r>
            <a:r>
              <a:rPr lang="es-ES" sz="2200" dirty="0">
                <a:latin typeface="Frutiger-Light" panose="02020603050405020304" pitchFamily="18" charset="0"/>
                <a:ea typeface="Frutiger-Light" panose="02020603050405020304" pitchFamily="18" charset="0"/>
                <a:cs typeface="Frutiger-Light" panose="02020603050405020304" pitchFamily="18" charset="0"/>
              </a:rPr>
              <a:t> </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plazo de vigencia del Acuerdo Marco será de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UN AÑO</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prorrogable por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UN AÑO MÁS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antes de finalizar su vigencia</a:t>
            </a:r>
            <a:r>
              <a:rPr lang="es-ES" sz="2200" b="1" dirty="0">
                <a:latin typeface="Frutiger-Light" panose="02020603050405020304" pitchFamily="18" charset="0"/>
                <a:ea typeface="Frutiger-Light" panose="02020603050405020304" pitchFamily="18" charset="0"/>
                <a:cs typeface="Frutiger-Light" panose="02020603050405020304" pitchFamily="18" charset="0"/>
              </a:rPr>
              <a:t>.</a:t>
            </a: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4" name="Rectángulo 3">
            <a:extLst>
              <a:ext uri="{FF2B5EF4-FFF2-40B4-BE49-F238E27FC236}">
                <a16:creationId xmlns:a16="http://schemas.microsoft.com/office/drawing/2014/main" id="{40D5747C-6497-4345-812D-A616DCE92E24}"/>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A327E9F3-A74C-4609-B302-A353791C344E}"/>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6" name="Google Shape;87;p1">
            <a:extLst>
              <a:ext uri="{FF2B5EF4-FFF2-40B4-BE49-F238E27FC236}">
                <a16:creationId xmlns:a16="http://schemas.microsoft.com/office/drawing/2014/main" id="{E062C65A-A08A-4AE7-8AE4-BFE0DC1DA9CD}"/>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E059EBEA-0C7F-4EF8-8DAE-DC419B47AEB5}"/>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Tree>
    <p:extLst>
      <p:ext uri="{BB962C8B-B14F-4D97-AF65-F5344CB8AC3E}">
        <p14:creationId xmlns:p14="http://schemas.microsoft.com/office/powerpoint/2010/main" val="394371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4792E5A2-A342-4BE0-AED4-7DABADF7AD78}"/>
              </a:ext>
            </a:extLst>
          </p:cNvPr>
          <p:cNvSpPr>
            <a:spLocks noGrp="1"/>
          </p:cNvSpPr>
          <p:nvPr>
            <p:ph idx="1"/>
          </p:nvPr>
        </p:nvSpPr>
        <p:spPr>
          <a:xfrm>
            <a:off x="838200" y="1828799"/>
            <a:ext cx="10515600" cy="4348163"/>
          </a:xfrm>
        </p:spPr>
        <p:txBody>
          <a:bodyPr>
            <a:normAutofit/>
          </a:bodyPr>
          <a:lstStyle/>
          <a:p>
            <a:pPr marL="0" indent="0" algn="just">
              <a:buNone/>
            </a:pPr>
            <a:r>
              <a:rPr lang="es-ES" sz="2400" b="1" dirty="0">
                <a:latin typeface="Frutiger-Light" panose="02020603050405020304" pitchFamily="18" charset="0"/>
                <a:ea typeface="Frutiger-Light" panose="02020603050405020304" pitchFamily="18" charset="0"/>
                <a:cs typeface="Frutiger-Light" panose="02020603050405020304" pitchFamily="18" charset="0"/>
              </a:rPr>
              <a:t>¿QUÉ SE PRETENDE CONSEGUIR CON EL PRESENTE ACUERDO MARCO?</a:t>
            </a:r>
          </a:p>
          <a:p>
            <a:pPr marL="0" indent="0" algn="just">
              <a:buNone/>
            </a:pPr>
            <a:endParaRPr lang="es-ES" sz="2400" b="1" dirty="0">
              <a:latin typeface="Frutiger-Light" panose="02020603050405020304" pitchFamily="18" charset="0"/>
              <a:ea typeface="Frutiger-Light" panose="02020603050405020304" pitchFamily="18" charset="0"/>
              <a:cs typeface="Frutiger-Light" panose="02020603050405020304" pitchFamily="18" charset="0"/>
            </a:endParaRPr>
          </a:p>
          <a:p>
            <a:pPr algn="just"/>
            <a:r>
              <a:rPr lang="es-ES" sz="2200" dirty="0">
                <a:latin typeface="Frutiger-Light" panose="02020603050405020304" pitchFamily="18" charset="0"/>
                <a:ea typeface="Frutiger-Light" panose="02020603050405020304" pitchFamily="18" charset="0"/>
                <a:cs typeface="Frutiger-Light" panose="02020603050405020304" pitchFamily="18" charset="0"/>
              </a:rPr>
              <a:t>Racionalizar y unificar las compras que realice la Universidad Miguel Hernández de Elche, en aras a la reducción de costes y en la mejora de la eficacia, de la transparencia y de la eficiencia en la prestación.</a:t>
            </a:r>
          </a:p>
          <a:p>
            <a:pPr algn="just"/>
            <a:r>
              <a:rPr lang="es-ES" sz="2200" dirty="0">
                <a:latin typeface="Frutiger-Light" panose="02020603050405020304" pitchFamily="18" charset="0"/>
                <a:ea typeface="Frutiger-Light" panose="02020603050405020304" pitchFamily="18" charset="0"/>
                <a:cs typeface="Frutiger-Light" panose="02020603050405020304" pitchFamily="18" charset="0"/>
              </a:rPr>
              <a:t>Unificar el sistema de adquisición de los productos que se incluyen en el mismo, y homologar a los proveedores de estos productos, garantizando así que cumplan unos estándares de calidad definidos. </a:t>
            </a:r>
          </a:p>
          <a:p>
            <a:pPr algn="just"/>
            <a:r>
              <a:rPr lang="es-ES" sz="2200" dirty="0">
                <a:latin typeface="Frutiger-Light" panose="02020603050405020304" pitchFamily="18" charset="0"/>
                <a:ea typeface="Frutiger-Light" panose="02020603050405020304" pitchFamily="18" charset="0"/>
                <a:cs typeface="Frutiger-Light" panose="02020603050405020304" pitchFamily="18" charset="0"/>
              </a:rPr>
              <a:t>Las condiciones en las que se ejecutará este acuerdo marco, vienen reguladas en el pliego de prescripciones técnicas (</a:t>
            </a:r>
            <a:r>
              <a:rPr lang="es-ES" sz="2200" dirty="0">
                <a:latin typeface="Frutiger-Light" panose="02020603050405020304" pitchFamily="18" charset="0"/>
                <a:ea typeface="Frutiger-Light" panose="02020603050405020304" pitchFamily="18" charset="0"/>
                <a:cs typeface="Frutiger-Light" panose="02020603050405020304" pitchFamily="18" charset="0"/>
                <a:hlinkClick r:id="rId2"/>
              </a:rPr>
              <a:t>PPT</a:t>
            </a:r>
            <a:r>
              <a:rPr lang="es-ES" sz="2200" dirty="0">
                <a:latin typeface="Frutiger-Light" panose="02020603050405020304" pitchFamily="18" charset="0"/>
                <a:ea typeface="Frutiger-Light" panose="02020603050405020304" pitchFamily="18" charset="0"/>
                <a:cs typeface="Frutiger-Light" panose="02020603050405020304" pitchFamily="18" charset="0"/>
              </a:rPr>
              <a:t>) y pliego de cláusulas administrativas (</a:t>
            </a:r>
            <a:r>
              <a:rPr lang="es-ES" sz="2200" dirty="0">
                <a:latin typeface="Frutiger-Light" panose="02020603050405020304" pitchFamily="18" charset="0"/>
                <a:ea typeface="Frutiger-Light" panose="02020603050405020304" pitchFamily="18" charset="0"/>
                <a:cs typeface="Frutiger-Light" panose="02020603050405020304" pitchFamily="18" charset="0"/>
                <a:hlinkClick r:id="rId3"/>
              </a:rPr>
              <a:t>PCAP</a:t>
            </a:r>
            <a:r>
              <a:rPr lang="es-ES" sz="2200" dirty="0">
                <a:latin typeface="Frutiger-Light" panose="02020603050405020304" pitchFamily="18" charset="0"/>
                <a:ea typeface="Frutiger-Light" panose="02020603050405020304" pitchFamily="18" charset="0"/>
                <a:cs typeface="Frutiger-Light" panose="02020603050405020304" pitchFamily="18" charset="0"/>
              </a:rPr>
              <a:t>)</a:t>
            </a:r>
          </a:p>
          <a:p>
            <a:pPr algn="just"/>
            <a:endParaRPr lang="es-ES" sz="2400" dirty="0">
              <a:latin typeface="Frutiger LT Std 55 Roman" panose="020B0602020204020204" pitchFamily="34" charset="0"/>
            </a:endParaRPr>
          </a:p>
          <a:p>
            <a:pPr algn="just"/>
            <a:endParaRPr lang="es-ES" sz="2400" dirty="0">
              <a:latin typeface="Frutiger LT Std 55 Roman" panose="020B0602020204020204" pitchFamily="34" charset="0"/>
            </a:endParaRPr>
          </a:p>
          <a:p>
            <a:pPr algn="just"/>
            <a:endParaRPr lang="es-ES" sz="3200" dirty="0">
              <a:latin typeface="Frutiger LT Std 55 Roman" panose="020B0602020204020204" pitchFamily="34" charset="0"/>
            </a:endParaRPr>
          </a:p>
        </p:txBody>
      </p:sp>
      <p:sp>
        <p:nvSpPr>
          <p:cNvPr id="3" name="Rectángulo 2">
            <a:extLst>
              <a:ext uri="{FF2B5EF4-FFF2-40B4-BE49-F238E27FC236}">
                <a16:creationId xmlns:a16="http://schemas.microsoft.com/office/drawing/2014/main" id="{F0796A0D-1856-4B13-9E76-B52C37733D8B}"/>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63DFB82D-997E-4246-BA97-8C93262283EA}"/>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
        <p:nvSpPr>
          <p:cNvPr id="6" name="Google Shape;87;p1">
            <a:extLst>
              <a:ext uri="{FF2B5EF4-FFF2-40B4-BE49-F238E27FC236}">
                <a16:creationId xmlns:a16="http://schemas.microsoft.com/office/drawing/2014/main" id="{6AF7CB7C-C5D7-4EE0-AF12-3A95101852CA}"/>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69D9BFC9-FC62-482B-BE64-6F2039C6E93C}"/>
              </a:ext>
            </a:extLst>
          </p:cNvPr>
          <p:cNvPicPr preferRelativeResize="0"/>
          <p:nvPr/>
        </p:nvPicPr>
        <p:blipFill rotWithShape="1">
          <a:blip r:embed="rId4">
            <a:alphaModFix/>
          </a:blip>
          <a:srcRect/>
          <a:stretch/>
        </p:blipFill>
        <p:spPr>
          <a:xfrm>
            <a:off x="127829" y="96224"/>
            <a:ext cx="823031" cy="963251"/>
          </a:xfrm>
          <a:prstGeom prst="rect">
            <a:avLst/>
          </a:prstGeom>
          <a:noFill/>
          <a:ln>
            <a:noFill/>
          </a:ln>
        </p:spPr>
      </p:pic>
    </p:spTree>
    <p:extLst>
      <p:ext uri="{BB962C8B-B14F-4D97-AF65-F5344CB8AC3E}">
        <p14:creationId xmlns:p14="http://schemas.microsoft.com/office/powerpoint/2010/main" val="988636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53440" y="1155599"/>
            <a:ext cx="10515600" cy="5021363"/>
          </a:xfrm>
        </p:spPr>
        <p:txBody>
          <a:bodyPr>
            <a:normAutofit/>
          </a:bodyPr>
          <a:lstStyle/>
          <a:p>
            <a:pPr marL="0" indent="0" algn="just">
              <a:buNone/>
            </a:pPr>
            <a:endParaRPr lang="es-ES" sz="2400" b="1" dirty="0">
              <a:latin typeface="Frutiger LT Std 55 Roman" panose="020B0602020204020204" pitchFamily="34" charset="0"/>
            </a:endParaRPr>
          </a:p>
          <a:p>
            <a:pPr marL="0" indent="0" algn="just">
              <a:lnSpc>
                <a:spcPct val="100000"/>
              </a:lnSpc>
              <a:buNone/>
            </a:pPr>
            <a:r>
              <a:rPr lang="es-ES" sz="2400" b="1" dirty="0">
                <a:latin typeface="Frutiger-Light" panose="02020603050405020304" pitchFamily="18" charset="0"/>
                <a:ea typeface="Frutiger-Light" panose="02020603050405020304" pitchFamily="18" charset="0"/>
                <a:cs typeface="Frutiger-Light" panose="02020603050405020304" pitchFamily="18" charset="0"/>
              </a:rPr>
              <a:t>EL OBJETO DEL ACUERDO MARCO </a:t>
            </a:r>
            <a:endParaRPr lang="es-ES" sz="1200" b="1"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lnSpc>
                <a:spcPct val="100000"/>
              </a:lnSpc>
              <a:buNone/>
            </a:pPr>
            <a:endParaRPr lang="es-ES" sz="1200" dirty="0">
              <a:latin typeface="Frutiger-Light" panose="02020603050405020304" pitchFamily="18" charset="0"/>
              <a:ea typeface="Frutiger-Light" panose="02020603050405020304" pitchFamily="18" charset="0"/>
              <a:cs typeface="Frutiger-Light" panose="02020603050405020304" pitchFamily="18" charset="0"/>
            </a:endParaRPr>
          </a:p>
          <a:p>
            <a:pPr marL="0" indent="0" algn="just">
              <a:lnSpc>
                <a:spcPct val="100000"/>
              </a:lnSpc>
              <a:buNone/>
            </a:pP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suministro de material de oficina incluye los siguientes grupos de productos: archivo y clasificación (carpetas, archivadores, ...) escritura y corrección (bolígrafos, lápices, ...), manipulados del papel (blocs, etiquetas, </a:t>
            </a:r>
            <a:r>
              <a:rPr lang="es-ES" sz="2200" dirty="0" err="1">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post-it</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complementos (clips, grapas, ...), pequeña maquinaria de oficina (calculadoras, grapadoras, ...),material de presentación y congresos (dossiers, cubiertas, ...).</a:t>
            </a:r>
          </a:p>
          <a:p>
            <a:pPr marL="0" indent="0">
              <a:lnSpc>
                <a:spcPct val="100000"/>
              </a:lnSpc>
              <a:buNone/>
            </a:pPr>
            <a:endParaRPr lang="es-ES" sz="24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marL="0" indent="0">
              <a:lnSpc>
                <a:spcPct val="100000"/>
              </a:lnSpc>
              <a:buNone/>
            </a:pPr>
            <a:endParaRPr lang="es-ES" sz="24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a:p>
            <a:pPr marL="896938" indent="0" algn="l">
              <a:lnSpc>
                <a:spcPct val="100000"/>
              </a:lnSpc>
              <a:spcBef>
                <a:spcPts val="0"/>
              </a:spcBef>
              <a:buNone/>
            </a:pPr>
            <a:endParaRPr lang="es-ES" sz="1800" i="1" dirty="0">
              <a:latin typeface="FrutigerLTStd-Roman" panose="020B0602020204020204" pitchFamily="34" charset="0"/>
            </a:endParaRPr>
          </a:p>
          <a:p>
            <a:pPr marL="0" indent="0">
              <a:buNone/>
            </a:pPr>
            <a:endParaRPr lang="es-ES" dirty="0"/>
          </a:p>
          <a:p>
            <a:pPr marL="0" indent="0">
              <a:buNone/>
            </a:pPr>
            <a:endParaRPr lang="es-ES" dirty="0"/>
          </a:p>
        </p:txBody>
      </p:sp>
      <p:sp>
        <p:nvSpPr>
          <p:cNvPr id="4" name="Rectángulo 3">
            <a:extLst>
              <a:ext uri="{FF2B5EF4-FFF2-40B4-BE49-F238E27FC236}">
                <a16:creationId xmlns:a16="http://schemas.microsoft.com/office/drawing/2014/main" id="{96F67C14-7AC1-4D60-81EE-0704D18928DB}"/>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5166BE8A-9FE5-4964-B4C7-69CE71AA803D}"/>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6" name="Google Shape;87;p1">
            <a:extLst>
              <a:ext uri="{FF2B5EF4-FFF2-40B4-BE49-F238E27FC236}">
                <a16:creationId xmlns:a16="http://schemas.microsoft.com/office/drawing/2014/main" id="{277FD74E-4F08-4F20-900F-B93FED893D0E}"/>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7" name="Google Shape;88;p1">
            <a:extLst>
              <a:ext uri="{FF2B5EF4-FFF2-40B4-BE49-F238E27FC236}">
                <a16:creationId xmlns:a16="http://schemas.microsoft.com/office/drawing/2014/main" id="{B0EC0E3E-3246-463E-BD6A-5EA335424EFE}"/>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Tree>
    <p:extLst>
      <p:ext uri="{BB962C8B-B14F-4D97-AF65-F5344CB8AC3E}">
        <p14:creationId xmlns:p14="http://schemas.microsoft.com/office/powerpoint/2010/main" val="2564374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C501CA-514B-417C-B829-8EB9D8DED858}"/>
              </a:ext>
            </a:extLst>
          </p:cNvPr>
          <p:cNvSpPr>
            <a:spLocks noGrp="1"/>
          </p:cNvSpPr>
          <p:nvPr>
            <p:ph type="title"/>
          </p:nvPr>
        </p:nvSpPr>
        <p:spPr>
          <a:xfrm>
            <a:off x="838200" y="1155600"/>
            <a:ext cx="10515600" cy="851000"/>
          </a:xfrm>
        </p:spPr>
        <p:txBody>
          <a:bodyPr>
            <a:normAutofit/>
          </a:bodyPr>
          <a:lstStyle/>
          <a:p>
            <a:r>
              <a:rPr lang="es-ES" sz="2400" b="1" dirty="0">
                <a:latin typeface="Frutiger-Light" panose="02020603050405020304" pitchFamily="18" charset="0"/>
                <a:ea typeface="Frutiger-Light" panose="02020603050405020304" pitchFamily="18" charset="0"/>
                <a:cs typeface="Frutiger-Light" panose="02020603050405020304" pitchFamily="18" charset="0"/>
              </a:rPr>
              <a:t>EMPRESAS ADJUDICATARIAS:</a:t>
            </a:r>
            <a:endParaRPr lang="es-ES" sz="2400"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3" name="Marcador de contenido 2">
            <a:extLst>
              <a:ext uri="{FF2B5EF4-FFF2-40B4-BE49-F238E27FC236}">
                <a16:creationId xmlns:a16="http://schemas.microsoft.com/office/drawing/2014/main" id="{3063A799-BCF4-4770-A916-DFE25FDA9883}"/>
              </a:ext>
            </a:extLst>
          </p:cNvPr>
          <p:cNvSpPr>
            <a:spLocks noGrp="1"/>
          </p:cNvSpPr>
          <p:nvPr>
            <p:ph idx="1"/>
          </p:nvPr>
        </p:nvSpPr>
        <p:spPr/>
        <p:txBody>
          <a:bodyPr/>
          <a:lstStyle/>
          <a:p>
            <a:pPr marL="1254125" lvl="1">
              <a:buFont typeface="Wingdings" panose="05000000000000000000" pitchFamily="2" charset="2"/>
              <a:buChar char="Ø"/>
            </a:pPr>
            <a:endParaRPr lang="es-ES" dirty="0"/>
          </a:p>
          <a:p>
            <a:pPr marL="1254125" lvl="1">
              <a:buFont typeface="Wingdings" panose="05000000000000000000" pitchFamily="2" charset="2"/>
              <a:buChar char="Ø"/>
            </a:pPr>
            <a:r>
              <a:rPr lang="es-ES" dirty="0">
                <a:latin typeface="Frutiger-Light" panose="02020603050405020304" pitchFamily="18" charset="0"/>
                <a:ea typeface="Frutiger-Light" panose="02020603050405020304" pitchFamily="18" charset="0"/>
                <a:cs typeface="Frutiger-Light" panose="02020603050405020304" pitchFamily="18" charset="0"/>
              </a:rPr>
              <a:t>LYRECO ESPAÑA S.A.</a:t>
            </a:r>
          </a:p>
          <a:p>
            <a:pPr marL="1025525" lvl="1" indent="0">
              <a:buNone/>
            </a:pPr>
            <a:endParaRPr lang="es-ES" dirty="0">
              <a:latin typeface="Frutiger-Light" panose="02020603050405020304" pitchFamily="18" charset="0"/>
              <a:ea typeface="Frutiger-Light" panose="02020603050405020304" pitchFamily="18" charset="0"/>
              <a:cs typeface="Frutiger-Light" panose="02020603050405020304" pitchFamily="18" charset="0"/>
            </a:endParaRPr>
          </a:p>
          <a:p>
            <a:pPr marL="1254125" lvl="1">
              <a:buFont typeface="Wingdings" panose="05000000000000000000" pitchFamily="2" charset="2"/>
              <a:buChar char="Ø"/>
            </a:pPr>
            <a:r>
              <a:rPr lang="es-ES" dirty="0">
                <a:latin typeface="Frutiger-Light" panose="02020603050405020304" pitchFamily="18" charset="0"/>
                <a:ea typeface="Frutiger-Light" panose="02020603050405020304" pitchFamily="18" charset="0"/>
                <a:cs typeface="Frutiger-Light" panose="02020603050405020304" pitchFamily="18" charset="0"/>
              </a:rPr>
              <a:t>LUCAS ROJAS S.L.</a:t>
            </a:r>
          </a:p>
          <a:p>
            <a:pPr marL="1025525" lvl="1" indent="0">
              <a:buNone/>
            </a:pPr>
            <a:endParaRPr lang="es-ES" dirty="0">
              <a:latin typeface="Frutiger-Light" panose="02020603050405020304" pitchFamily="18" charset="0"/>
              <a:ea typeface="Frutiger-Light" panose="02020603050405020304" pitchFamily="18" charset="0"/>
              <a:cs typeface="Frutiger-Light" panose="02020603050405020304" pitchFamily="18" charset="0"/>
            </a:endParaRPr>
          </a:p>
          <a:p>
            <a:pPr marL="1254125" lvl="1">
              <a:spcBef>
                <a:spcPts val="600"/>
              </a:spcBef>
              <a:spcAft>
                <a:spcPts val="600"/>
              </a:spcAft>
              <a:buFont typeface="Wingdings" panose="05000000000000000000" pitchFamily="2" charset="2"/>
              <a:buChar char="Ø"/>
            </a:pPr>
            <a:r>
              <a:rPr lang="pt-BR" dirty="0">
                <a:latin typeface="Frutiger-Light" panose="02020603050405020304" pitchFamily="18" charset="0"/>
                <a:ea typeface="Frutiger-Light" panose="02020603050405020304" pitchFamily="18" charset="0"/>
                <a:cs typeface="Frutiger-Light" panose="02020603050405020304" pitchFamily="18" charset="0"/>
              </a:rPr>
              <a:t>SUMINISTROS DE PAPELERÍA E INFORMÁTICA ALICANTE S.L.</a:t>
            </a:r>
            <a:endParaRPr lang="es-ES" dirty="0">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4" name="Rectángulo 3">
            <a:extLst>
              <a:ext uri="{FF2B5EF4-FFF2-40B4-BE49-F238E27FC236}">
                <a16:creationId xmlns:a16="http://schemas.microsoft.com/office/drawing/2014/main" id="{AEE99BF6-74B0-49CE-A82E-7FE0D5C66C33}"/>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6" name="Google Shape;84;p1">
            <a:extLst>
              <a:ext uri="{FF2B5EF4-FFF2-40B4-BE49-F238E27FC236}">
                <a16:creationId xmlns:a16="http://schemas.microsoft.com/office/drawing/2014/main" id="{334E3C24-37A4-4B92-AD0A-6DE90C2DC436}"/>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Calibri"/>
                <a:ea typeface="Calibri"/>
                <a:cs typeface="Calibri"/>
                <a:sym typeface="Calibri"/>
              </a:rPr>
            </a:br>
            <a:endParaRPr sz="1800" dirty="0">
              <a:solidFill>
                <a:schemeClr val="lt1"/>
              </a:solidFill>
              <a:latin typeface="Calibri"/>
              <a:ea typeface="Calibri"/>
              <a:cs typeface="Calibri"/>
              <a:sym typeface="Calibri"/>
            </a:endParaRPr>
          </a:p>
        </p:txBody>
      </p:sp>
      <p:sp>
        <p:nvSpPr>
          <p:cNvPr id="7" name="Google Shape;87;p1">
            <a:extLst>
              <a:ext uri="{FF2B5EF4-FFF2-40B4-BE49-F238E27FC236}">
                <a16:creationId xmlns:a16="http://schemas.microsoft.com/office/drawing/2014/main" id="{6BDB27DC-FE8B-408A-A0A5-80E6FA8CFAB6}"/>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8" name="Google Shape;88;p1">
            <a:extLst>
              <a:ext uri="{FF2B5EF4-FFF2-40B4-BE49-F238E27FC236}">
                <a16:creationId xmlns:a16="http://schemas.microsoft.com/office/drawing/2014/main" id="{93DCA49D-DFF9-417D-A0A4-30376B85042C}"/>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Tree>
    <p:extLst>
      <p:ext uri="{BB962C8B-B14F-4D97-AF65-F5344CB8AC3E}">
        <p14:creationId xmlns:p14="http://schemas.microsoft.com/office/powerpoint/2010/main" val="748573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B10D84E8-AB4E-4ECD-95C4-5E421FE0E1FB}"/>
              </a:ext>
            </a:extLst>
          </p:cNvPr>
          <p:cNvSpPr txBox="1"/>
          <p:nvPr/>
        </p:nvSpPr>
        <p:spPr>
          <a:xfrm>
            <a:off x="1604890" y="2838813"/>
            <a:ext cx="9535886" cy="861261"/>
          </a:xfrm>
          <a:prstGeom prst="rect">
            <a:avLst/>
          </a:prstGeom>
          <a:noFill/>
        </p:spPr>
        <p:txBody>
          <a:bodyPr wrap="square">
            <a:spAutoFit/>
          </a:bodyPr>
          <a:lstStyle/>
          <a:p>
            <a:pPr algn="ctr">
              <a:lnSpc>
                <a:spcPct val="120000"/>
              </a:lnSpc>
              <a:spcBef>
                <a:spcPts val="600"/>
              </a:spcBef>
              <a:spcAft>
                <a:spcPts val="600"/>
              </a:spcAft>
              <a:defRPr/>
            </a:pPr>
            <a:r>
              <a:rPr lang="es-ES" sz="2200" b="1" dirty="0">
                <a:latin typeface="Frutiger-Light" panose="02020603050405020304" pitchFamily="18" charset="0"/>
                <a:ea typeface="Frutiger-Light" panose="02020603050405020304" pitchFamily="18" charset="0"/>
                <a:cs typeface="Frutiger-Light" panose="02020603050405020304" pitchFamily="18" charset="0"/>
              </a:rPr>
              <a:t>OFERTA ECONÓMICA Y CATÁLOGO WEB DE LAS EMPRESAS ADJUDICATARIAS</a:t>
            </a:r>
          </a:p>
        </p:txBody>
      </p:sp>
      <p:sp>
        <p:nvSpPr>
          <p:cNvPr id="18" name="CuadroTexto 17">
            <a:extLst>
              <a:ext uri="{FF2B5EF4-FFF2-40B4-BE49-F238E27FC236}">
                <a16:creationId xmlns:a16="http://schemas.microsoft.com/office/drawing/2014/main" id="{156123FA-E434-4E74-A41C-ED526C8CB11F}"/>
              </a:ext>
            </a:extLst>
          </p:cNvPr>
          <p:cNvSpPr txBox="1"/>
          <p:nvPr/>
        </p:nvSpPr>
        <p:spPr>
          <a:xfrm>
            <a:off x="1036320" y="1302659"/>
            <a:ext cx="9631678" cy="1276760"/>
          </a:xfrm>
          <a:prstGeom prst="rect">
            <a:avLst/>
          </a:prstGeom>
          <a:noFill/>
        </p:spPr>
        <p:txBody>
          <a:bodyPr wrap="square">
            <a:spAutoFit/>
          </a:bodyPr>
          <a:lstStyle/>
          <a:p>
            <a:r>
              <a:rPr lang="es-ES" sz="2200" b="1" dirty="0">
                <a:latin typeface="Frutiger-Light" panose="02020603050405020304" pitchFamily="18" charset="0"/>
                <a:ea typeface="Frutiger-Light" panose="02020603050405020304" pitchFamily="18" charset="0"/>
                <a:cs typeface="Frutiger-Light" panose="02020603050405020304" pitchFamily="18" charset="0"/>
              </a:rPr>
              <a:t>LISTADO DE PRODUCTOS</a:t>
            </a:r>
          </a:p>
          <a:p>
            <a:pPr marL="0" indent="0" algn="just">
              <a:lnSpc>
                <a:spcPct val="120000"/>
              </a:lnSpc>
              <a:spcBef>
                <a:spcPts val="600"/>
              </a:spcBef>
              <a:spcAft>
                <a:spcPts val="600"/>
              </a:spcAft>
              <a:buNone/>
            </a:pPr>
            <a:r>
              <a:rPr lang="es-ES" sz="2200" b="0" i="0" dirty="0">
                <a:solidFill>
                  <a:srgbClr val="1F1F1F"/>
                </a:solidFill>
                <a:effectLst/>
                <a:latin typeface="Frutiger-Light" panose="02020603050405020304" pitchFamily="18" charset="0"/>
                <a:ea typeface="Frutiger-Light" panose="02020603050405020304" pitchFamily="18" charset="0"/>
                <a:cs typeface="Frutiger-Light" panose="02020603050405020304" pitchFamily="18" charset="0"/>
              </a:rPr>
              <a:t>El catálogo de material de oficina está compuesto por los artículos incluidos en el </a:t>
            </a:r>
            <a:r>
              <a:rPr lang="es-ES" sz="2200" b="0" i="0" dirty="0">
                <a:solidFill>
                  <a:srgbClr val="1F1F1F"/>
                </a:solidFill>
                <a:effectLst/>
                <a:latin typeface="Frutiger-Light" panose="02020603050405020304" pitchFamily="18" charset="0"/>
                <a:ea typeface="Frutiger-Light" panose="02020603050405020304" pitchFamily="18" charset="0"/>
                <a:cs typeface="Frutiger-Light" panose="02020603050405020304" pitchFamily="18" charset="0"/>
                <a:hlinkClick r:id="rId2"/>
              </a:rPr>
              <a:t>ANEXO I</a:t>
            </a:r>
            <a:r>
              <a:rPr lang="es-ES" sz="2200" dirty="0">
                <a:solidFill>
                  <a:srgbClr val="1F1F1F"/>
                </a:solidFill>
                <a:latin typeface="Frutiger-Light" panose="02020603050405020304" pitchFamily="18" charset="0"/>
                <a:ea typeface="Frutiger-Light" panose="02020603050405020304" pitchFamily="18" charset="0"/>
                <a:cs typeface="Frutiger-Light" panose="02020603050405020304" pitchFamily="18" charset="0"/>
              </a:rPr>
              <a:t> del </a:t>
            </a:r>
            <a:r>
              <a:rPr lang="es-ES" sz="2200" b="0" i="0" dirty="0">
                <a:solidFill>
                  <a:srgbClr val="1F1F1F"/>
                </a:solidFill>
                <a:effectLst/>
                <a:latin typeface="Frutiger-Light" panose="02020603050405020304" pitchFamily="18" charset="0"/>
                <a:ea typeface="Frutiger-Light" panose="02020603050405020304" pitchFamily="18" charset="0"/>
                <a:cs typeface="Frutiger-Light" panose="02020603050405020304" pitchFamily="18" charset="0"/>
              </a:rPr>
              <a:t>PPT</a:t>
            </a:r>
          </a:p>
        </p:txBody>
      </p:sp>
      <p:sp>
        <p:nvSpPr>
          <p:cNvPr id="19" name="Google Shape;87;p1">
            <a:extLst>
              <a:ext uri="{FF2B5EF4-FFF2-40B4-BE49-F238E27FC236}">
                <a16:creationId xmlns:a16="http://schemas.microsoft.com/office/drawing/2014/main" id="{9C628469-61BA-44EC-91DC-E27EEBDCF1B6}"/>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20" name="Google Shape;88;p1">
            <a:extLst>
              <a:ext uri="{FF2B5EF4-FFF2-40B4-BE49-F238E27FC236}">
                <a16:creationId xmlns:a16="http://schemas.microsoft.com/office/drawing/2014/main" id="{4007DBA4-D723-4D56-B210-AE1B8F5DD4DA}"/>
              </a:ext>
            </a:extLst>
          </p:cNvPr>
          <p:cNvPicPr preferRelativeResize="0"/>
          <p:nvPr/>
        </p:nvPicPr>
        <p:blipFill rotWithShape="1">
          <a:blip r:embed="rId3">
            <a:alphaModFix/>
          </a:blip>
          <a:srcRect/>
          <a:stretch/>
        </p:blipFill>
        <p:spPr>
          <a:xfrm>
            <a:off x="127829" y="96224"/>
            <a:ext cx="823031" cy="963251"/>
          </a:xfrm>
          <a:prstGeom prst="rect">
            <a:avLst/>
          </a:prstGeom>
          <a:noFill/>
          <a:ln>
            <a:noFill/>
          </a:ln>
        </p:spPr>
      </p:pic>
      <p:sp>
        <p:nvSpPr>
          <p:cNvPr id="21" name="Google Shape;84;p1">
            <a:extLst>
              <a:ext uri="{FF2B5EF4-FFF2-40B4-BE49-F238E27FC236}">
                <a16:creationId xmlns:a16="http://schemas.microsoft.com/office/drawing/2014/main" id="{C630DEC4-CF26-4AEE-82D2-007A11AAD52F}"/>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graphicFrame>
        <p:nvGraphicFramePr>
          <p:cNvPr id="16" name="Tabla 15">
            <a:extLst>
              <a:ext uri="{FF2B5EF4-FFF2-40B4-BE49-F238E27FC236}">
                <a16:creationId xmlns:a16="http://schemas.microsoft.com/office/drawing/2014/main" id="{C6D50E1C-56D7-482D-B82F-54649F9B994E}"/>
              </a:ext>
            </a:extLst>
          </p:cNvPr>
          <p:cNvGraphicFramePr>
            <a:graphicFrameLocks noGrp="1"/>
          </p:cNvGraphicFramePr>
          <p:nvPr>
            <p:extLst>
              <p:ext uri="{D42A27DB-BD31-4B8C-83A1-F6EECF244321}">
                <p14:modId xmlns:p14="http://schemas.microsoft.com/office/powerpoint/2010/main" val="3483136941"/>
              </p:ext>
            </p:extLst>
          </p:nvPr>
        </p:nvGraphicFramePr>
        <p:xfrm>
          <a:off x="2280229" y="3857899"/>
          <a:ext cx="8185208" cy="2186143"/>
        </p:xfrm>
        <a:graphic>
          <a:graphicData uri="http://schemas.openxmlformats.org/drawingml/2006/table">
            <a:tbl>
              <a:tblPr firstRow="1" firstCol="1" bandRow="1">
                <a:tableStyleId>{5C22544A-7EE6-4342-B048-85BDC9FD1C3A}</a:tableStyleId>
              </a:tblPr>
              <a:tblGrid>
                <a:gridCol w="3412911">
                  <a:extLst>
                    <a:ext uri="{9D8B030D-6E8A-4147-A177-3AD203B41FA5}">
                      <a16:colId xmlns:a16="http://schemas.microsoft.com/office/drawing/2014/main" val="1909725651"/>
                    </a:ext>
                  </a:extLst>
                </a:gridCol>
                <a:gridCol w="1137102">
                  <a:extLst>
                    <a:ext uri="{9D8B030D-6E8A-4147-A177-3AD203B41FA5}">
                      <a16:colId xmlns:a16="http://schemas.microsoft.com/office/drawing/2014/main" val="1296279517"/>
                    </a:ext>
                  </a:extLst>
                </a:gridCol>
                <a:gridCol w="3635195">
                  <a:extLst>
                    <a:ext uri="{9D8B030D-6E8A-4147-A177-3AD203B41FA5}">
                      <a16:colId xmlns:a16="http://schemas.microsoft.com/office/drawing/2014/main" val="945518799"/>
                    </a:ext>
                  </a:extLst>
                </a:gridCol>
              </a:tblGrid>
              <a:tr h="521076">
                <a:tc>
                  <a:txBody>
                    <a:bodyPr/>
                    <a:lstStyle/>
                    <a:p>
                      <a:pPr algn="ct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EMPRESA</a:t>
                      </a:r>
                    </a:p>
                  </a:txBody>
                  <a:tcPr marL="68580" marR="68580" marT="0" marB="0" anchor="ctr">
                    <a:lnB w="38100" cmpd="sng">
                      <a:noFill/>
                    </a:lnB>
                  </a:tcPr>
                </a:tc>
                <a:tc>
                  <a:txBody>
                    <a:bodyPr/>
                    <a:lstStyle/>
                    <a:p>
                      <a:pPr algn="ctr">
                        <a:lnSpc>
                          <a:spcPct val="107000"/>
                        </a:lnSpc>
                        <a:spcAft>
                          <a:spcPts val="800"/>
                        </a:spcAft>
                      </a:pPr>
                      <a:r>
                        <a:rPr lang="es-ES" sz="1200">
                          <a:effectLst/>
                          <a:latin typeface="Frutiger-Light" panose="02020603050405020304" pitchFamily="18" charset="0"/>
                          <a:ea typeface="Frutiger-Light" panose="02020603050405020304" pitchFamily="18" charset="0"/>
                          <a:cs typeface="Frutiger-Light" panose="02020603050405020304" pitchFamily="18" charset="0"/>
                        </a:rPr>
                        <a:t>OFERTA</a:t>
                      </a:r>
                    </a:p>
                    <a:p>
                      <a:pPr algn="ctr">
                        <a:lnSpc>
                          <a:spcPct val="107000"/>
                        </a:lnSpc>
                        <a:spcAft>
                          <a:spcPts val="800"/>
                        </a:spcAft>
                      </a:pPr>
                      <a:r>
                        <a:rPr lang="es-ES" sz="1200">
                          <a:effectLst/>
                          <a:latin typeface="Frutiger-Light" panose="02020603050405020304" pitchFamily="18" charset="0"/>
                          <a:ea typeface="Frutiger-Light" panose="02020603050405020304" pitchFamily="18" charset="0"/>
                          <a:cs typeface="Frutiger-Light" panose="02020603050405020304" pitchFamily="18" charset="0"/>
                        </a:rPr>
                        <a:t>(Ctlr+click)</a:t>
                      </a:r>
                    </a:p>
                  </a:txBody>
                  <a:tcPr marL="68580" marR="68580" marT="0" marB="0" anchor="ctr"/>
                </a:tc>
                <a:tc>
                  <a:txBody>
                    <a:bodyPr/>
                    <a:lstStyle/>
                    <a:p>
                      <a:pPr algn="ct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CATÁLOGO WEB</a:t>
                      </a:r>
                    </a:p>
                  </a:txBody>
                  <a:tcPr marL="68580" marR="68580" marT="0" marB="0" anchor="ctr"/>
                </a:tc>
                <a:extLst>
                  <a:ext uri="{0D108BD9-81ED-4DB2-BD59-A6C34878D82A}">
                    <a16:rowId xmlns:a16="http://schemas.microsoft.com/office/drawing/2014/main" val="301481412"/>
                  </a:ext>
                </a:extLst>
              </a:tr>
              <a:tr h="42964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LUCAS ROJAS S.L.</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 </a:t>
                      </a:r>
                    </a:p>
                  </a:txBody>
                  <a:tcPr marL="68580" marR="68580" marT="0" marB="0" anchor="ctr">
                    <a:lnL w="12700" cmpd="sng">
                      <a:noFill/>
                    </a:lnL>
                  </a:tcPr>
                </a:tc>
                <a:tc>
                  <a:txBody>
                    <a:bodyPr/>
                    <a:lstStyle/>
                    <a:p>
                      <a:pPr>
                        <a:lnSpc>
                          <a:spcPct val="107000"/>
                        </a:lnSpc>
                        <a:spcAft>
                          <a:spcPts val="800"/>
                        </a:spcAft>
                      </a:pPr>
                      <a:r>
                        <a:rPr lang="es-ES" sz="1200" u="sng" dirty="0">
                          <a:effectLst/>
                          <a:latin typeface="Frutiger-Light" panose="02020603050405020304" pitchFamily="18" charset="0"/>
                          <a:ea typeface="Frutiger-Light" panose="02020603050405020304" pitchFamily="18" charset="0"/>
                          <a:cs typeface="Frutiger-Light" panose="02020603050405020304" pitchFamily="18" charset="0"/>
                          <a:hlinkClick r:id="rId4"/>
                        </a:rPr>
                        <a:t>www.lucasrojas.com</a:t>
                      </a: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 </a:t>
                      </a:r>
                    </a:p>
                  </a:txBody>
                  <a:tcPr marL="68580" marR="68580" marT="0" marB="0" anchor="ctr"/>
                </a:tc>
                <a:extLst>
                  <a:ext uri="{0D108BD9-81ED-4DB2-BD59-A6C34878D82A}">
                    <a16:rowId xmlns:a16="http://schemas.microsoft.com/office/drawing/2014/main" val="3653359702"/>
                  </a:ext>
                </a:extLst>
              </a:tr>
              <a:tr h="581524">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LYRECO ESPAÑA S.A.</a:t>
                      </a:r>
                    </a:p>
                  </a:txBody>
                  <a:tcPr marL="68580" marR="68580" marT="0" marB="0" anchor="ctr">
                    <a:lnT w="12700" cmpd="sng">
                      <a:noFill/>
                    </a:lnT>
                  </a:tcPr>
                </a:tc>
                <a:tc>
                  <a:txBody>
                    <a:bodyPr/>
                    <a:lstStyle/>
                    <a:p>
                      <a:pP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 </a:t>
                      </a:r>
                    </a:p>
                  </a:txBody>
                  <a:tcPr marL="68580" marR="68580" marT="0" marB="0" anchor="ctr"/>
                </a:tc>
                <a:tc>
                  <a:txBody>
                    <a:bodyPr/>
                    <a:lstStyle/>
                    <a:p>
                      <a:pPr>
                        <a:lnSpc>
                          <a:spcPct val="107000"/>
                        </a:lnSpc>
                        <a:spcAft>
                          <a:spcPts val="800"/>
                        </a:spcAft>
                      </a:pPr>
                      <a:r>
                        <a:rPr lang="es-ES" sz="1200" u="sng" dirty="0">
                          <a:effectLst/>
                          <a:latin typeface="Frutiger-Light" panose="02020603050405020304" pitchFamily="18" charset="0"/>
                          <a:ea typeface="Frutiger-Light" panose="02020603050405020304" pitchFamily="18" charset="0"/>
                          <a:cs typeface="Frutiger-Light" panose="02020603050405020304" pitchFamily="18" charset="0"/>
                          <a:hlinkClick r:id="rId5"/>
                        </a:rPr>
                        <a:t>www.lyreco.es</a:t>
                      </a:r>
                      <a:endParaRPr lang="es-ES" sz="12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68580" marR="68580" marT="0" marB="0" anchor="ctr"/>
                </a:tc>
                <a:extLst>
                  <a:ext uri="{0D108BD9-81ED-4DB2-BD59-A6C34878D82A}">
                    <a16:rowId xmlns:a16="http://schemas.microsoft.com/office/drawing/2014/main" val="3568886139"/>
                  </a:ext>
                </a:extLst>
              </a:tr>
              <a:tr h="653903">
                <a:tc>
                  <a:txBody>
                    <a:bodyPr/>
                    <a:lstStyle/>
                    <a:p>
                      <a:pPr>
                        <a:lnSpc>
                          <a:spcPct val="107000"/>
                        </a:lnSpc>
                        <a:spcAft>
                          <a:spcPts val="800"/>
                        </a:spcAft>
                      </a:pPr>
                      <a:r>
                        <a:rPr lang="pt-BR" sz="1200">
                          <a:effectLst/>
                          <a:latin typeface="Frutiger-Light" panose="02020603050405020304" pitchFamily="18" charset="0"/>
                          <a:ea typeface="Frutiger-Light" panose="02020603050405020304" pitchFamily="18" charset="0"/>
                          <a:cs typeface="Frutiger-Light" panose="02020603050405020304" pitchFamily="18" charset="0"/>
                        </a:rPr>
                        <a:t>SUMINISTROS DE PAPELERÍA E INFORMÁTICA ALICANTE S.L.</a:t>
                      </a:r>
                      <a:endParaRPr lang="es-ES" sz="1200">
                        <a:effectLst/>
                        <a:latin typeface="Frutiger-Light" panose="02020603050405020304" pitchFamily="18" charset="0"/>
                        <a:ea typeface="Frutiger-Light" panose="02020603050405020304" pitchFamily="18" charset="0"/>
                        <a:cs typeface="Frutiger-Light" panose="02020603050405020304" pitchFamily="18" charset="0"/>
                      </a:endParaRPr>
                    </a:p>
                  </a:txBody>
                  <a:tcPr marL="68580" marR="68580" marT="0" marB="0" anchor="ctr"/>
                </a:tc>
                <a:tc>
                  <a:txBody>
                    <a:bodyPr/>
                    <a:lstStyle/>
                    <a:p>
                      <a:pPr>
                        <a:lnSpc>
                          <a:spcPct val="107000"/>
                        </a:lnSpc>
                        <a:spcAft>
                          <a:spcPts val="800"/>
                        </a:spcAft>
                      </a:pPr>
                      <a:r>
                        <a:rPr lang="es-ES" sz="1200" dirty="0">
                          <a:effectLst/>
                          <a:latin typeface="Frutiger-Light" panose="02020603050405020304" pitchFamily="18" charset="0"/>
                          <a:ea typeface="Frutiger-Light" panose="02020603050405020304" pitchFamily="18" charset="0"/>
                          <a:cs typeface="Frutiger-Light" panose="02020603050405020304" pitchFamily="18" charset="0"/>
                        </a:rPr>
                        <a:t> </a:t>
                      </a:r>
                    </a:p>
                  </a:txBody>
                  <a:tcPr marL="68580" marR="68580" marT="0" marB="0" anchor="ctr"/>
                </a:tc>
                <a:tc>
                  <a:txBody>
                    <a:bodyPr/>
                    <a:lstStyle/>
                    <a:p>
                      <a:pPr>
                        <a:lnSpc>
                          <a:spcPct val="107000"/>
                        </a:lnSpc>
                        <a:spcAft>
                          <a:spcPts val="800"/>
                        </a:spcAft>
                      </a:pPr>
                      <a:r>
                        <a:rPr lang="es-ES" sz="1200">
                          <a:effectLst/>
                          <a:latin typeface="Frutiger-Light" panose="02020603050405020304" pitchFamily="18" charset="0"/>
                          <a:ea typeface="Frutiger-Light" panose="02020603050405020304" pitchFamily="18" charset="0"/>
                          <a:cs typeface="Frutiger-Light" panose="02020603050405020304" pitchFamily="18" charset="0"/>
                          <a:hlinkClick r:id="rId6"/>
                        </a:rPr>
                        <a:t>http://www.spi.com.es</a:t>
                      </a:r>
                      <a:endParaRPr lang="es-ES" sz="1200" dirty="0">
                        <a:effectLst/>
                        <a:latin typeface="Frutiger-Light" panose="02020603050405020304" pitchFamily="18" charset="0"/>
                        <a:ea typeface="Frutiger-Light" panose="02020603050405020304" pitchFamily="18" charset="0"/>
                        <a:cs typeface="Frutiger-Light" panose="02020603050405020304" pitchFamily="18" charset="0"/>
                      </a:endParaRPr>
                    </a:p>
                  </a:txBody>
                  <a:tcPr marL="68580" marR="68580" marT="0" marB="0" anchor="ctr"/>
                </a:tc>
                <a:extLst>
                  <a:ext uri="{0D108BD9-81ED-4DB2-BD59-A6C34878D82A}">
                    <a16:rowId xmlns:a16="http://schemas.microsoft.com/office/drawing/2014/main" val="2511107034"/>
                  </a:ext>
                </a:extLst>
              </a:tr>
            </a:tbl>
          </a:graphicData>
        </a:graphic>
      </p:graphicFrame>
      <p:pic>
        <p:nvPicPr>
          <p:cNvPr id="34" name="Imagen 33">
            <a:hlinkClick r:id="rId7"/>
            <a:extLst>
              <a:ext uri="{FF2B5EF4-FFF2-40B4-BE49-F238E27FC236}">
                <a16:creationId xmlns:a16="http://schemas.microsoft.com/office/drawing/2014/main" id="{B0CC58EB-4464-4BC4-BC7A-EB71F2921BF1}"/>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91308" y="4477227"/>
            <a:ext cx="747395" cy="261620"/>
          </a:xfrm>
          <a:prstGeom prst="rect">
            <a:avLst/>
          </a:prstGeom>
          <a:noFill/>
          <a:ln>
            <a:noFill/>
          </a:ln>
        </p:spPr>
      </p:pic>
      <p:pic>
        <p:nvPicPr>
          <p:cNvPr id="35" name="Imagen 34">
            <a:hlinkClick r:id="rId9"/>
            <a:extLst>
              <a:ext uri="{FF2B5EF4-FFF2-40B4-BE49-F238E27FC236}">
                <a16:creationId xmlns:a16="http://schemas.microsoft.com/office/drawing/2014/main" id="{D9C1F6AB-E1D0-4F6A-A009-AEF0844DD3DC}"/>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91308" y="4992643"/>
            <a:ext cx="747395" cy="261620"/>
          </a:xfrm>
          <a:prstGeom prst="rect">
            <a:avLst/>
          </a:prstGeom>
          <a:noFill/>
          <a:ln>
            <a:noFill/>
          </a:ln>
        </p:spPr>
      </p:pic>
      <p:pic>
        <p:nvPicPr>
          <p:cNvPr id="36" name="Imagen 35">
            <a:hlinkClick r:id="rId10"/>
            <a:extLst>
              <a:ext uri="{FF2B5EF4-FFF2-40B4-BE49-F238E27FC236}">
                <a16:creationId xmlns:a16="http://schemas.microsoft.com/office/drawing/2014/main" id="{F719E93A-5775-4B1D-8932-22DC6A1F7DA4}"/>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891308" y="5638869"/>
            <a:ext cx="747395" cy="261620"/>
          </a:xfrm>
          <a:prstGeom prst="rect">
            <a:avLst/>
          </a:prstGeom>
          <a:noFill/>
          <a:ln>
            <a:noFill/>
          </a:ln>
        </p:spPr>
      </p:pic>
      <p:pic>
        <p:nvPicPr>
          <p:cNvPr id="1027" name="Imagen 4">
            <a:extLst>
              <a:ext uri="{FF2B5EF4-FFF2-40B4-BE49-F238E27FC236}">
                <a16:creationId xmlns:a16="http://schemas.microsoft.com/office/drawing/2014/main" id="{427A73A8-9735-43FB-9CB4-2273093D9F76}"/>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Imagen 6">
            <a:extLst>
              <a:ext uri="{FF2B5EF4-FFF2-40B4-BE49-F238E27FC236}">
                <a16:creationId xmlns:a16="http://schemas.microsoft.com/office/drawing/2014/main" id="{E6575F22-37CC-4DFB-858D-4470CBA7C9E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n 7">
            <a:extLst>
              <a:ext uri="{FF2B5EF4-FFF2-40B4-BE49-F238E27FC236}">
                <a16:creationId xmlns:a16="http://schemas.microsoft.com/office/drawing/2014/main" id="{C6E864F4-7699-4420-A982-D4C6CDDB3E72}"/>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5D5FA4A2-F529-4661-93C6-45DF7DE04F4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a:extLst>
              <a:ext uri="{FF2B5EF4-FFF2-40B4-BE49-F238E27FC236}">
                <a16:creationId xmlns:a16="http://schemas.microsoft.com/office/drawing/2014/main" id="{9729AB42-7649-4CA6-BA3F-92D796836615}"/>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0D9BAA0E-4B86-4BDE-ADA3-27CF4A6EE821}"/>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0"/>
            <a:ext cx="752475" cy="257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548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806335"/>
            <a:ext cx="10515600" cy="5370628"/>
          </a:xfrm>
        </p:spPr>
        <p:txBody>
          <a:bodyPr>
            <a:normAutofit/>
          </a:bodyPr>
          <a:lstStyle/>
          <a:p>
            <a:pPr marL="0" indent="0">
              <a:buNone/>
            </a:pPr>
            <a:r>
              <a:rPr lang="es-ES" sz="2400" b="1" dirty="0">
                <a:latin typeface="Frutiger-Light" panose="02020603050405020304" pitchFamily="18" charset="0"/>
                <a:ea typeface="Frutiger-Light" panose="02020603050405020304" pitchFamily="18" charset="0"/>
                <a:cs typeface="Frutiger-Light" panose="02020603050405020304" pitchFamily="18" charset="0"/>
              </a:rPr>
              <a:t>¿CÓMO COMPRAR?</a:t>
            </a:r>
          </a:p>
          <a:p>
            <a:pPr marL="0" indent="0">
              <a:buNone/>
            </a:pPr>
            <a:endParaRPr lang="es-ES" sz="500" b="1" dirty="0">
              <a:latin typeface="Frutiger-Light" panose="02020603050405020304" pitchFamily="18" charset="0"/>
              <a:ea typeface="Frutiger-Light" panose="02020603050405020304" pitchFamily="18" charset="0"/>
              <a:cs typeface="Frutiger-Light" panose="02020603050405020304" pitchFamily="18" charset="0"/>
            </a:endParaRPr>
          </a:p>
          <a:p>
            <a:pPr marL="357188" indent="-357188" algn="just">
              <a:buNone/>
            </a:pPr>
            <a:r>
              <a:rPr lang="es-ES" sz="2200" dirty="0">
                <a:latin typeface="Frutiger-Light" panose="02020603050405020304" pitchFamily="18" charset="0"/>
                <a:ea typeface="Frutiger-Light" panose="02020603050405020304" pitchFamily="18" charset="0"/>
                <a:cs typeface="Frutiger-Light" panose="02020603050405020304" pitchFamily="18" charset="0"/>
              </a:rPr>
              <a:t>-</a:t>
            </a:r>
            <a:r>
              <a:rPr lang="es-ES" sz="2200" b="1" dirty="0">
                <a:latin typeface="Frutiger-Light" panose="02020603050405020304" pitchFamily="18" charset="0"/>
                <a:ea typeface="Frutiger-Light" panose="02020603050405020304" pitchFamily="18" charset="0"/>
                <a:cs typeface="Frutiger-Light" panose="02020603050405020304" pitchFamily="18" charset="0"/>
              </a:rPr>
              <a:t> </a:t>
            </a:r>
            <a:r>
              <a:rPr lang="es-ES" sz="2200" b="1" u="sng" dirty="0">
                <a:latin typeface="Frutiger-Light" panose="02020603050405020304" pitchFamily="18" charset="0"/>
                <a:ea typeface="Frutiger-Light" panose="02020603050405020304" pitchFamily="18" charset="0"/>
                <a:cs typeface="Frutiger-Light" panose="02020603050405020304" pitchFamily="18" charset="0"/>
              </a:rPr>
              <a:t>SOLO</a:t>
            </a:r>
            <a:r>
              <a:rPr lang="es-ES" sz="2200" dirty="0">
                <a:latin typeface="Frutiger-Light" panose="02020603050405020304" pitchFamily="18" charset="0"/>
                <a:ea typeface="Frutiger-Light" panose="02020603050405020304" pitchFamily="18" charset="0"/>
                <a:cs typeface="Frutiger-Light" panose="02020603050405020304" pitchFamily="18" charset="0"/>
              </a:rPr>
              <a:t> podrán adquirirse productos homologados incluidos en el catálogo de las empresas que hayan sido adjudicatarias del mismo, y que figuren en el mismo (</a:t>
            </a:r>
            <a:r>
              <a:rPr lang="es-ES" sz="2200" dirty="0">
                <a:solidFill>
                  <a:srgbClr val="1F1F1F"/>
                </a:solidFill>
                <a:latin typeface="Frutiger-Light" panose="02020603050405020304" pitchFamily="18" charset="0"/>
                <a:ea typeface="Frutiger-Light" panose="02020603050405020304" pitchFamily="18" charset="0"/>
                <a:cs typeface="Frutiger-Light" panose="02020603050405020304" pitchFamily="18" charset="0"/>
                <a:hlinkClick r:id="rId2"/>
              </a:rPr>
              <a:t>ANEXO I </a:t>
            </a:r>
            <a:r>
              <a:rPr lang="es-ES" sz="2200" dirty="0">
                <a:latin typeface="Frutiger-Light" panose="02020603050405020304" pitchFamily="18" charset="0"/>
                <a:ea typeface="Frutiger-Light" panose="02020603050405020304" pitchFamily="18" charset="0"/>
                <a:cs typeface="Frutiger-Light" panose="02020603050405020304" pitchFamily="18" charset="0"/>
              </a:rPr>
              <a:t>)</a:t>
            </a:r>
          </a:p>
          <a:p>
            <a:pPr marL="357188" indent="-357188" algn="just">
              <a:buFontTx/>
              <a:buChar char="-"/>
            </a:pPr>
            <a:r>
              <a:rPr lang="es-ES" sz="2200" b="1" dirty="0">
                <a:latin typeface="Frutiger-Light" panose="02020603050405020304" pitchFamily="18" charset="0"/>
                <a:ea typeface="Frutiger-Light" panose="02020603050405020304" pitchFamily="18" charset="0"/>
                <a:cs typeface="Frutiger-Light" panose="02020603050405020304" pitchFamily="18" charset="0"/>
              </a:rPr>
              <a:t>Las peticiones </a:t>
            </a:r>
            <a:r>
              <a:rPr lang="es-ES" sz="2200" dirty="0">
                <a:latin typeface="Frutiger-Light" panose="02020603050405020304" pitchFamily="18" charset="0"/>
                <a:ea typeface="Frutiger-Light" panose="02020603050405020304" pitchFamily="18" charset="0"/>
                <a:cs typeface="Frutiger-Light" panose="02020603050405020304" pitchFamily="18" charset="0"/>
              </a:rPr>
              <a:t>de todo el material, se efectuarán directamente por las unidades tramitadoras, con cargo a sus créditos presupuestarios, por uno de los siguientes medios: </a:t>
            </a:r>
          </a:p>
          <a:p>
            <a:pPr marL="628650" lvl="2" indent="-171450" algn="just">
              <a:spcBef>
                <a:spcPts val="1000"/>
              </a:spcBef>
              <a:spcAft>
                <a:spcPts val="600"/>
              </a:spcAft>
              <a:buFont typeface="Wingdings" panose="05000000000000000000" pitchFamily="2" charset="2"/>
              <a:buChar char="q"/>
            </a:pP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A través del </a:t>
            </a:r>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portal web de compra electrónica de la empresa adjudicataria</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a:t>
            </a:r>
          </a:p>
          <a:p>
            <a:pPr marL="914400" lvl="3" indent="0" algn="just">
              <a:spcBef>
                <a:spcPts val="1000"/>
              </a:spcBef>
              <a:spcAft>
                <a:spcPts val="600"/>
              </a:spcAft>
              <a:buNone/>
            </a:pP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sistema deberá guardar un histórico de todos los pedidos, para poder efectuar consultas de facturas, estadísticas de productos, listados de pedidos, etc. </a:t>
            </a:r>
          </a:p>
          <a:p>
            <a:pPr marL="628650" lvl="2" indent="-171450" algn="just">
              <a:spcBef>
                <a:spcPts val="1000"/>
              </a:spcBef>
              <a:spcAft>
                <a:spcPts val="600"/>
              </a:spcAft>
              <a:buFont typeface="Wingdings" panose="05000000000000000000" pitchFamily="2" charset="2"/>
              <a:buChar char="q"/>
            </a:pPr>
            <a:r>
              <a:rPr lang="es-ES" sz="22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Correo electrónico</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en caso de solicitar presupuesto previo. </a:t>
            </a:r>
          </a:p>
        </p:txBody>
      </p:sp>
      <p:sp>
        <p:nvSpPr>
          <p:cNvPr id="4" name="Rectángulo 3">
            <a:extLst>
              <a:ext uri="{FF2B5EF4-FFF2-40B4-BE49-F238E27FC236}">
                <a16:creationId xmlns:a16="http://schemas.microsoft.com/office/drawing/2014/main" id="{5E021FDC-BE5F-4352-AEF6-8371F9F68FB1}"/>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F5442A67-3402-4B32-84E9-D801E36CB1A9}"/>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Tree>
    <p:extLst>
      <p:ext uri="{BB962C8B-B14F-4D97-AF65-F5344CB8AC3E}">
        <p14:creationId xmlns:p14="http://schemas.microsoft.com/office/powerpoint/2010/main" val="3561850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806335"/>
            <a:ext cx="10515600" cy="5370628"/>
          </a:xfrm>
        </p:spPr>
        <p:txBody>
          <a:bodyPr>
            <a:normAutofit lnSpcReduction="10000"/>
          </a:bodyPr>
          <a:lstStyle/>
          <a:p>
            <a:pPr marL="0" indent="0">
              <a:buNone/>
            </a:pPr>
            <a:endParaRPr lang="es-ES" sz="500" b="1" dirty="0">
              <a:latin typeface="Frutiger-Light" panose="02020603050405020304" pitchFamily="18" charset="0"/>
              <a:ea typeface="Frutiger-Light" panose="02020603050405020304" pitchFamily="18" charset="0"/>
              <a:cs typeface="Frutiger-Light" panose="02020603050405020304" pitchFamily="18" charset="0"/>
            </a:endParaRPr>
          </a:p>
          <a:p>
            <a:pPr algn="just">
              <a:buFontTx/>
              <a:buChar char="-"/>
            </a:pPr>
            <a:r>
              <a:rPr lang="es-ES" sz="2200" dirty="0">
                <a:latin typeface="Frutiger-Light" panose="02020603050405020304" pitchFamily="18" charset="0"/>
                <a:ea typeface="Frutiger-Light" panose="02020603050405020304" pitchFamily="18" charset="0"/>
                <a:cs typeface="Frutiger-Light" panose="02020603050405020304" pitchFamily="18" charset="0"/>
              </a:rPr>
              <a:t>El importe de pedido mínimo, sin abono de portes, a realizar por las diferentes unidades orgánicas, será de 15€ + IVA.</a:t>
            </a:r>
          </a:p>
          <a:p>
            <a:pPr algn="just">
              <a:buFontTx/>
              <a:buChar char="-"/>
            </a:pP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El plazo de entrega para cada uno de los suministros, será como máximo de 48 horas desde la hora de salida del pedido. </a:t>
            </a:r>
          </a:p>
          <a:p>
            <a:pPr algn="just">
              <a:buFontTx/>
              <a:buChar char="-"/>
            </a:pPr>
            <a:r>
              <a:rPr lang="es-ES" sz="2200" b="1" u="sng" dirty="0">
                <a:latin typeface="Frutiger-Light" panose="02020603050405020304" pitchFamily="18" charset="0"/>
              </a:rPr>
              <a:t>Cuando e</a:t>
            </a:r>
            <a:r>
              <a:rPr lang="es-ES" sz="2200" b="1" i="0" u="sng" strike="noStrike" baseline="0" dirty="0">
                <a:latin typeface="Frutiger-Light" panose="02020603050405020304" pitchFamily="18" charset="0"/>
              </a:rPr>
              <a:t>xcepcionalmente</a:t>
            </a:r>
            <a:r>
              <a:rPr lang="es-ES" sz="2200" b="0" i="0" u="none" strike="noStrike" baseline="0" dirty="0">
                <a:latin typeface="Frutiger-Light" panose="02020603050405020304" pitchFamily="18" charset="0"/>
              </a:rPr>
              <a:t> sea necesario adquirir </a:t>
            </a:r>
            <a:r>
              <a:rPr lang="es-ES" sz="2200" b="1" i="0" u="none" strike="noStrike" baseline="0" dirty="0">
                <a:latin typeface="Frutiger-Light" panose="02020603050405020304" pitchFamily="18" charset="0"/>
              </a:rPr>
              <a:t>productos no incluidos en listado UMH</a:t>
            </a:r>
            <a:r>
              <a:rPr lang="es-ES" sz="2200" b="0" i="0" u="none" strike="noStrike" baseline="0" dirty="0">
                <a:latin typeface="Frutiger-Light" panose="02020603050405020304" pitchFamily="18" charset="0"/>
              </a:rPr>
              <a:t>, el usuario se pondrá en contacto con el Servicio de Planificación y Racionalización de la Contratación para consultar el catálogo general de las empresas homologadas y adquirir el producto con los siguientes </a:t>
            </a:r>
            <a:r>
              <a:rPr lang="es-ES" sz="2200" b="1" i="0" u="sng" strike="noStrike" baseline="0" dirty="0">
                <a:latin typeface="Frutiger-Light" panose="02020603050405020304" pitchFamily="18" charset="0"/>
              </a:rPr>
              <a:t>descuentos ofertados</a:t>
            </a:r>
            <a:r>
              <a:rPr lang="es-ES" sz="2200" b="0" i="0" u="none" strike="noStrike" baseline="0" dirty="0">
                <a:latin typeface="Frutiger-Light" panose="02020603050405020304" pitchFamily="18" charset="0"/>
              </a:rPr>
              <a:t> por las mismas:</a:t>
            </a:r>
          </a:p>
          <a:p>
            <a:pPr algn="just">
              <a:buFontTx/>
              <a:buChar char="-"/>
            </a:pPr>
            <a:endParaRPr lang="es-ES" sz="2200" b="0" i="0" u="none" strike="noStrike" baseline="0" dirty="0">
              <a:latin typeface="Frutiger-Light" panose="02020603050405020304" pitchFamily="18" charset="0"/>
            </a:endParaRPr>
          </a:p>
          <a:p>
            <a:pPr marL="1254125" lvl="1">
              <a:buFont typeface="Wingdings" panose="05000000000000000000" pitchFamily="2" charset="2"/>
              <a:buChar char="Ø"/>
            </a:pPr>
            <a:r>
              <a:rPr lang="es-ES" sz="2200" dirty="0">
                <a:latin typeface="Frutiger-Light" panose="02020603050405020304" pitchFamily="18" charset="0"/>
                <a:ea typeface="Frutiger-Light" panose="02020603050405020304" pitchFamily="18" charset="0"/>
                <a:cs typeface="Frutiger-Light" panose="02020603050405020304" pitchFamily="18" charset="0"/>
              </a:rPr>
              <a:t>LYRECO ESPAÑA S.A.: 53%</a:t>
            </a:r>
          </a:p>
          <a:p>
            <a:pPr marL="1025525" lvl="1" indent="0">
              <a:buNone/>
            </a:pP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a:p>
            <a:pPr marL="1254125" lvl="1">
              <a:buFont typeface="Wingdings" panose="05000000000000000000" pitchFamily="2" charset="2"/>
              <a:buChar char="Ø"/>
            </a:pPr>
            <a:r>
              <a:rPr lang="es-ES" sz="2200" dirty="0">
                <a:latin typeface="Frutiger-Light" panose="02020603050405020304" pitchFamily="18" charset="0"/>
                <a:ea typeface="Frutiger-Light" panose="02020603050405020304" pitchFamily="18" charset="0"/>
                <a:cs typeface="Frutiger-Light" panose="02020603050405020304" pitchFamily="18" charset="0"/>
              </a:rPr>
              <a:t>LUCAS ROJAS S.</a:t>
            </a:r>
            <a:r>
              <a:rPr lang="es-ES" sz="2200">
                <a:latin typeface="Frutiger-Light" panose="02020603050405020304" pitchFamily="18" charset="0"/>
                <a:ea typeface="Frutiger-Light" panose="02020603050405020304" pitchFamily="18" charset="0"/>
                <a:cs typeface="Frutiger-Light" panose="02020603050405020304" pitchFamily="18" charset="0"/>
              </a:rPr>
              <a:t>L.: </a:t>
            </a:r>
            <a:r>
              <a:rPr lang="es-ES" sz="2200" dirty="0">
                <a:latin typeface="Frutiger-Light" panose="02020603050405020304" pitchFamily="18" charset="0"/>
                <a:ea typeface="Frutiger-Light" panose="02020603050405020304" pitchFamily="18" charset="0"/>
                <a:cs typeface="Frutiger-Light" panose="02020603050405020304" pitchFamily="18" charset="0"/>
              </a:rPr>
              <a:t>52%</a:t>
            </a:r>
          </a:p>
          <a:p>
            <a:pPr marL="1025525" lvl="1" indent="0">
              <a:buNone/>
            </a:pP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a:p>
            <a:pPr marL="1254125" lvl="1">
              <a:spcBef>
                <a:spcPts val="600"/>
              </a:spcBef>
              <a:spcAft>
                <a:spcPts val="600"/>
              </a:spcAft>
              <a:buFont typeface="Wingdings" panose="05000000000000000000" pitchFamily="2" charset="2"/>
              <a:buChar char="Ø"/>
            </a:pPr>
            <a:r>
              <a:rPr lang="pt-BR" sz="2200" dirty="0">
                <a:latin typeface="Frutiger-Light" panose="02020603050405020304" pitchFamily="18" charset="0"/>
                <a:ea typeface="Frutiger-Light" panose="02020603050405020304" pitchFamily="18" charset="0"/>
                <a:cs typeface="Frutiger-Light" panose="02020603050405020304" pitchFamily="18" charset="0"/>
              </a:rPr>
              <a:t>SUMINISTROS DE PAPELERÍA E INFORMÁTICA ALICANTE S.L.: 20%</a:t>
            </a:r>
            <a:endParaRPr lang="es-ES" sz="2200" dirty="0">
              <a:latin typeface="Frutiger-Light" panose="02020603050405020304" pitchFamily="18" charset="0"/>
              <a:ea typeface="Frutiger-Light" panose="02020603050405020304" pitchFamily="18" charset="0"/>
              <a:cs typeface="Frutiger-Light" panose="02020603050405020304" pitchFamily="18" charset="0"/>
            </a:endParaRPr>
          </a:p>
          <a:p>
            <a:pPr algn="l"/>
            <a:endPar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endParaRPr>
          </a:p>
        </p:txBody>
      </p:sp>
      <p:sp>
        <p:nvSpPr>
          <p:cNvPr id="4" name="Rectángulo 3">
            <a:extLst>
              <a:ext uri="{FF2B5EF4-FFF2-40B4-BE49-F238E27FC236}">
                <a16:creationId xmlns:a16="http://schemas.microsoft.com/office/drawing/2014/main" id="{5E021FDC-BE5F-4352-AEF6-8371F9F68FB1}"/>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5" name="Google Shape;84;p1">
            <a:extLst>
              <a:ext uri="{FF2B5EF4-FFF2-40B4-BE49-F238E27FC236}">
                <a16:creationId xmlns:a16="http://schemas.microsoft.com/office/drawing/2014/main" id="{F5442A67-3402-4B32-84E9-D801E36CB1A9}"/>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Tree>
    <p:extLst>
      <p:ext uri="{BB962C8B-B14F-4D97-AF65-F5344CB8AC3E}">
        <p14:creationId xmlns:p14="http://schemas.microsoft.com/office/powerpoint/2010/main" val="4017658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87;p1">
            <a:extLst>
              <a:ext uri="{FF2B5EF4-FFF2-40B4-BE49-F238E27FC236}">
                <a16:creationId xmlns:a16="http://schemas.microsoft.com/office/drawing/2014/main" id="{69D3D148-4D3A-496B-BF6F-30660B58C0F4}"/>
              </a:ext>
            </a:extLst>
          </p:cNvPr>
          <p:cNvSpPr txBox="1">
            <a:spLocks/>
          </p:cNvSpPr>
          <p:nvPr/>
        </p:nvSpPr>
        <p:spPr>
          <a:xfrm>
            <a:off x="0" y="0"/>
            <a:ext cx="12192000" cy="1155600"/>
          </a:xfrm>
          <a:prstGeom prst="rect">
            <a:avLst/>
          </a:prstGeom>
          <a:solidFill>
            <a:srgbClr val="B93835"/>
          </a:solidFill>
          <a:ln w="9525" cap="flat" cmpd="sng">
            <a:solidFill>
              <a:srgbClr val="B93835"/>
            </a:solidFill>
            <a:prstDash val="solid"/>
            <a:round/>
            <a:headEnd type="none" w="sm" len="sm"/>
            <a:tailEnd type="none" w="sm" len="sm"/>
          </a:ln>
        </p:spPr>
        <p:txBody>
          <a:bodyPr spcFirstLastPara="1" vert="horz" wrap="square" lIns="91425" tIns="45700" rIns="91425" bIns="45700" rtlCol="0" anchor="b" anchorCtr="0">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spcBef>
                <a:spcPts val="0"/>
              </a:spcBef>
              <a:buClr>
                <a:schemeClr val="dk1"/>
              </a:buClr>
              <a:buSzPts val="6000"/>
              <a:buFont typeface="Calibri"/>
              <a:buNone/>
            </a:pPr>
            <a:r>
              <a:rPr lang="es-ES">
                <a:solidFill>
                  <a:schemeClr val="lt1"/>
                </a:solidFill>
              </a:rPr>
              <a:t> </a:t>
            </a:r>
            <a:endParaRPr lang="es-ES">
              <a:solidFill>
                <a:schemeClr val="lt1"/>
              </a:solidFill>
              <a:latin typeface="Calibri"/>
              <a:ea typeface="Calibri"/>
              <a:cs typeface="Calibri"/>
              <a:sym typeface="Calibri"/>
            </a:endParaRPr>
          </a:p>
        </p:txBody>
      </p:sp>
      <p:pic>
        <p:nvPicPr>
          <p:cNvPr id="3" name="Google Shape;88;p1">
            <a:extLst>
              <a:ext uri="{FF2B5EF4-FFF2-40B4-BE49-F238E27FC236}">
                <a16:creationId xmlns:a16="http://schemas.microsoft.com/office/drawing/2014/main" id="{302B711A-108F-4943-8523-6121878AF6E9}"/>
              </a:ext>
            </a:extLst>
          </p:cNvPr>
          <p:cNvPicPr preferRelativeResize="0"/>
          <p:nvPr/>
        </p:nvPicPr>
        <p:blipFill rotWithShape="1">
          <a:blip r:embed="rId2">
            <a:alphaModFix/>
          </a:blip>
          <a:srcRect/>
          <a:stretch/>
        </p:blipFill>
        <p:spPr>
          <a:xfrm>
            <a:off x="127829" y="96224"/>
            <a:ext cx="823031" cy="963251"/>
          </a:xfrm>
          <a:prstGeom prst="rect">
            <a:avLst/>
          </a:prstGeom>
          <a:noFill/>
          <a:ln>
            <a:noFill/>
          </a:ln>
        </p:spPr>
      </p:pic>
      <p:sp>
        <p:nvSpPr>
          <p:cNvPr id="6" name="Google Shape;84;p1">
            <a:extLst>
              <a:ext uri="{FF2B5EF4-FFF2-40B4-BE49-F238E27FC236}">
                <a16:creationId xmlns:a16="http://schemas.microsoft.com/office/drawing/2014/main" id="{F967F91F-5AF8-4E3C-B9BD-9F8C8F58CC95}"/>
              </a:ext>
            </a:extLst>
          </p:cNvPr>
          <p:cNvSpPr/>
          <p:nvPr/>
        </p:nvSpPr>
        <p:spPr>
          <a:xfrm>
            <a:off x="0" y="6335486"/>
            <a:ext cx="12192000" cy="522600"/>
          </a:xfrm>
          <a:prstGeom prst="rect">
            <a:avLst/>
          </a:prstGeom>
          <a:solidFill>
            <a:srgbClr val="B93835"/>
          </a:solidFill>
          <a:ln w="12700" cap="flat" cmpd="sng">
            <a:solidFill>
              <a:srgbClr val="B93835"/>
            </a:solidFill>
            <a:prstDash val="solid"/>
            <a:miter lim="800000"/>
            <a:headEnd type="none" w="sm" len="sm"/>
            <a:tailEnd type="none" w="sm" len="sm"/>
          </a:ln>
        </p:spPr>
        <p:txBody>
          <a:bodyPr spcFirstLastPara="1" wrap="square" lIns="91425" tIns="45700" rIns="91425" bIns="45700" anchor="ctr" anchorCtr="0">
            <a:noAutofit/>
          </a:bodyPr>
          <a:lstStyle/>
          <a:p>
            <a:pPr marL="0" lvl="0" indent="0" algn="l" rtl="0">
              <a:spcBef>
                <a:spcPts val="0"/>
              </a:spcBef>
              <a:spcAft>
                <a:spcPts val="0"/>
              </a:spcAft>
              <a:buClr>
                <a:schemeClr val="dk1"/>
              </a:buClr>
              <a:buSzPts val="1800"/>
              <a:buFont typeface="Arial"/>
              <a:buNone/>
            </a:pPr>
            <a:endParaRPr lang="es-ES" sz="1600" b="1" dirty="0">
              <a:solidFill>
                <a:schemeClr val="lt1"/>
              </a:solidFill>
              <a:latin typeface="Calibri"/>
              <a:ea typeface="Calibri"/>
              <a:cs typeface="Calibri"/>
              <a:sym typeface="Calibri"/>
            </a:endParaRPr>
          </a:p>
          <a:p>
            <a:pPr marL="0" lvl="0" indent="0" algn="l" rtl="0">
              <a:spcBef>
                <a:spcPts val="0"/>
              </a:spcBef>
              <a:spcAft>
                <a:spcPts val="0"/>
              </a:spcAft>
              <a:buClr>
                <a:schemeClr val="dk1"/>
              </a:buClr>
              <a:buSzPts val="1800"/>
              <a:buFont typeface="Arial"/>
              <a:buNone/>
            </a:pPr>
            <a: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t>SERVICIO DE PLANIFICACIÓN Y RACIONALIZACIÓN DE LA CONTRATACIÓN</a:t>
            </a:r>
            <a:br>
              <a:rPr lang="es-ES" sz="1600" b="1"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rPr>
            </a:br>
            <a:endParaRPr sz="1800" dirty="0">
              <a:solidFill>
                <a:schemeClr val="lt1"/>
              </a:solidFill>
              <a:latin typeface="Frutiger-Light" panose="02020603050405020304" pitchFamily="18" charset="0"/>
              <a:ea typeface="Frutiger-Light" panose="02020603050405020304" pitchFamily="18" charset="0"/>
              <a:cs typeface="Frutiger-Light" panose="02020603050405020304" pitchFamily="18" charset="0"/>
              <a:sym typeface="Calibri"/>
            </a:endParaRPr>
          </a:p>
        </p:txBody>
      </p:sp>
      <p:sp>
        <p:nvSpPr>
          <p:cNvPr id="8" name="CuadroTexto 7">
            <a:extLst>
              <a:ext uri="{FF2B5EF4-FFF2-40B4-BE49-F238E27FC236}">
                <a16:creationId xmlns:a16="http://schemas.microsoft.com/office/drawing/2014/main" id="{2A616B28-EBAD-4BB0-9E6B-3F358964A3FC}"/>
              </a:ext>
            </a:extLst>
          </p:cNvPr>
          <p:cNvSpPr txBox="1"/>
          <p:nvPr/>
        </p:nvSpPr>
        <p:spPr>
          <a:xfrm>
            <a:off x="950860" y="1405486"/>
            <a:ext cx="10535746" cy="1200329"/>
          </a:xfrm>
          <a:prstGeom prst="rect">
            <a:avLst/>
          </a:prstGeom>
          <a:noFill/>
        </p:spPr>
        <p:txBody>
          <a:bodyPr wrap="square">
            <a:spAutoFit/>
          </a:bodyPr>
          <a:lstStyle/>
          <a:p>
            <a:r>
              <a:rPr lang="es-ES" sz="24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Adjudicación de los contratos </a:t>
            </a:r>
            <a:r>
              <a:rPr lang="es-ES" sz="2400" b="1"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basados</a:t>
            </a:r>
            <a:r>
              <a:rPr lang="es-ES" sz="24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de este Acuerdo Marco. </a:t>
            </a:r>
            <a:r>
              <a:rPr lang="es-ES" sz="2400" dirty="0">
                <a:latin typeface="Frutiger-Light" panose="02020603050405020304" pitchFamily="18" charset="0"/>
                <a:ea typeface="Frutiger-Light" panose="02020603050405020304" pitchFamily="18" charset="0"/>
                <a:cs typeface="Frutiger-Light" panose="02020603050405020304" pitchFamily="18" charset="0"/>
              </a:rPr>
              <a:t> </a:t>
            </a:r>
            <a:r>
              <a:rPr lang="es-ES" sz="2400" dirty="0">
                <a:latin typeface="Frutiger-Light" panose="02020603050405020304" pitchFamily="18" charset="0"/>
                <a:ea typeface="Frutiger-Light" panose="02020603050405020304" pitchFamily="18" charset="0"/>
                <a:cs typeface="Frutiger-Light" panose="02020603050405020304" pitchFamily="18" charset="0"/>
                <a:hlinkClick r:id="rId3"/>
              </a:rPr>
              <a:t>Cláusula 30 (PCAP)</a:t>
            </a:r>
            <a:endParaRPr lang="es-ES" sz="2400" dirty="0">
              <a:latin typeface="Frutiger-Light" panose="02020603050405020304" pitchFamily="18" charset="0"/>
              <a:ea typeface="Frutiger-Light" panose="02020603050405020304" pitchFamily="18" charset="0"/>
              <a:cs typeface="Frutiger-Light" panose="02020603050405020304" pitchFamily="18" charset="0"/>
            </a:endParaRPr>
          </a:p>
          <a:p>
            <a:endParaRPr lang="es-ES" sz="2400" dirty="0">
              <a:highlight>
                <a:srgbClr val="FFFF00"/>
              </a:highlight>
            </a:endParaRPr>
          </a:p>
        </p:txBody>
      </p:sp>
      <p:sp>
        <p:nvSpPr>
          <p:cNvPr id="10" name="CuadroTexto 9">
            <a:extLst>
              <a:ext uri="{FF2B5EF4-FFF2-40B4-BE49-F238E27FC236}">
                <a16:creationId xmlns:a16="http://schemas.microsoft.com/office/drawing/2014/main" id="{B6F80CAC-8428-41B7-8951-79BFDB20BCD4}"/>
              </a:ext>
            </a:extLst>
          </p:cNvPr>
          <p:cNvSpPr txBox="1"/>
          <p:nvPr/>
        </p:nvSpPr>
        <p:spPr>
          <a:xfrm>
            <a:off x="950860" y="2236483"/>
            <a:ext cx="10230946" cy="3816429"/>
          </a:xfrm>
          <a:prstGeom prst="rect">
            <a:avLst/>
          </a:prstGeom>
          <a:noFill/>
        </p:spPr>
        <p:txBody>
          <a:bodyPr wrap="square">
            <a:spAutoFit/>
          </a:bodyPr>
          <a:lstStyle/>
          <a:p>
            <a:pPr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Solo podrán celebrarse contratos </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basados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en ejecución de este Acuerdo Marco entre la Universidad Miguel Hernández de Elche y las empresas homologadas en el mismo. Los contratos </a:t>
            </a:r>
            <a:r>
              <a:rPr lang="es-ES" sz="220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basados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de este Acuerdo Marco se ejecutarán de conformidad a las normas procedimentales establecidas en el artículo 221 de la LCSP. </a:t>
            </a:r>
          </a:p>
          <a:p>
            <a:pPr marL="269875" algn="just"/>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Cuando el pedido se refiera a productos en los que solo haya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una empresa homologada capaz de suministrarlos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los contratos derivados se adjudicarán a esa empresa. </a:t>
            </a:r>
            <a:endParaRPr lang="es-ES" sz="2200" b="0" i="0" u="none" strike="noStrike" baseline="0" dirty="0">
              <a:solidFill>
                <a:srgbClr val="000000"/>
              </a:solidFill>
              <a:latin typeface="Frutiger LT Std 55 Roman" panose="020B0602020204020204" pitchFamily="34" charset="0"/>
            </a:endParaRPr>
          </a:p>
          <a:p>
            <a:pPr marL="269875" algn="just"/>
            <a:r>
              <a:rPr lang="es-ES" sz="2200" b="0" i="0" u="none" strike="noStrike" baseline="0" dirty="0">
                <a:solidFill>
                  <a:srgbClr val="000000"/>
                </a:solidFill>
                <a:latin typeface="Times New Roman" panose="02020603050405020304" pitchFamily="18" charset="0"/>
              </a:rPr>
              <a:t>● </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Cuando el pedido se refiera a productos en los que </a:t>
            </a:r>
            <a:r>
              <a:rPr lang="es-ES" sz="2200" b="1"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haya dos o más empresas homologadas que puedan suministrarlos</a:t>
            </a:r>
            <a:r>
              <a:rPr lang="es-ES" sz="2200" b="0" i="0" u="none" strike="noStrike" baseline="0" dirty="0">
                <a:solidFill>
                  <a:srgbClr val="000000"/>
                </a:solidFill>
                <a:latin typeface="Frutiger-Light" panose="02020603050405020304" pitchFamily="18" charset="0"/>
                <a:ea typeface="Frutiger-Light" panose="02020603050405020304" pitchFamily="18" charset="0"/>
                <a:cs typeface="Frutiger-Light" panose="02020603050405020304" pitchFamily="18" charset="0"/>
              </a:rPr>
              <a:t>, se procederá según se indica en la diapositiva siguiente: </a:t>
            </a:r>
          </a:p>
        </p:txBody>
      </p:sp>
    </p:spTree>
    <p:extLst>
      <p:ext uri="{BB962C8B-B14F-4D97-AF65-F5344CB8AC3E}">
        <p14:creationId xmlns:p14="http://schemas.microsoft.com/office/powerpoint/2010/main" val="9048844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1349</TotalTime>
  <Words>1364</Words>
  <Application>Microsoft Office PowerPoint</Application>
  <PresentationFormat>Panorámica</PresentationFormat>
  <Paragraphs>125</Paragraphs>
  <Slides>12</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12</vt:i4>
      </vt:variant>
    </vt:vector>
  </HeadingPairs>
  <TitlesOfParts>
    <vt:vector size="22" baseType="lpstr">
      <vt:lpstr>Arial</vt:lpstr>
      <vt:lpstr>Calibri</vt:lpstr>
      <vt:lpstr>Calibri Light</vt:lpstr>
      <vt:lpstr>Cambria Math</vt:lpstr>
      <vt:lpstr>Frutiger LT Std 55 Roman</vt:lpstr>
      <vt:lpstr>Frutiger-Light</vt:lpstr>
      <vt:lpstr>FrutigerLTStd-Roman</vt:lpstr>
      <vt:lpstr>Times New Roman</vt:lpstr>
      <vt:lpstr>Wingdings</vt:lpstr>
      <vt:lpstr>Tema de Office</vt:lpstr>
      <vt:lpstr>             ACUERDO MARCO PARA EL SUMINISTRO DE MATERIAL DE OFICINA PARA LA UMH (Expediente 2024_AM_07)  </vt:lpstr>
      <vt:lpstr>Presentación de PowerPoint</vt:lpstr>
      <vt:lpstr>Presentación de PowerPoint</vt:lpstr>
      <vt:lpstr>Presentación de PowerPoint</vt:lpstr>
      <vt:lpstr>EMPRESAS ADJUDICATARIAS: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“ACUERDO MARCO DE SUMINISTRO DE REACTIVOS, MATERIAL FUNGIBLE Y PEQUEÑO EQUIPAMIENTO EN LOS LABORATORIOS DE INNOVACIÓN, INVESTIGACIÓN Y DOCENCIA DE LA UNIVERSIDAD MIGUEL HERNÁNDEZ DE ELCHE”(Expediente 2019_00105)</dc:title>
  <dc:creator>Caturla Valiente, Luis Fernando</dc:creator>
  <cp:lastModifiedBy>Martinez Guillen, Cristina</cp:lastModifiedBy>
  <cp:revision>142</cp:revision>
  <cp:lastPrinted>2023-02-22T08:54:28Z</cp:lastPrinted>
  <dcterms:created xsi:type="dcterms:W3CDTF">2021-05-14T07:05:15Z</dcterms:created>
  <dcterms:modified xsi:type="dcterms:W3CDTF">2025-04-29T07:26:03Z</dcterms:modified>
</cp:coreProperties>
</file>