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8" r:id="rId3"/>
    <p:sldId id="257" r:id="rId4"/>
    <p:sldId id="261" r:id="rId5"/>
    <p:sldId id="266" r:id="rId6"/>
    <p:sldId id="276" r:id="rId7"/>
    <p:sldId id="262" r:id="rId8"/>
    <p:sldId id="267" r:id="rId9"/>
    <p:sldId id="269" r:id="rId10"/>
    <p:sldId id="268" r:id="rId11"/>
    <p:sldId id="271" r:id="rId12"/>
  </p:sldIdLst>
  <p:sldSz cx="12192000" cy="6858000"/>
  <p:notesSz cx="6797675" cy="9928225"/>
  <p:embeddedFontLst>
    <p:embeddedFont>
      <p:font typeface="Calibri" panose="020F0502020204030204" pitchFamily="34" charset="0"/>
      <p:regular r:id="rId14"/>
      <p:bold r:id="rId15"/>
      <p:italic r:id="rId16"/>
      <p:boldItalic r:id="rId17"/>
    </p:embeddedFont>
    <p:embeddedFont>
      <p:font typeface="Frutiger-Light" panose="02020603050405020304" pitchFamily="18"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6" roundtripDataSignature="AMtx7mggMNesOcr91bp0rFbqQ/cl2bNF+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98D004-54AD-4927-82B9-DF90F1DB5FAA}">
  <a:tblStyle styleId="{B898D004-54AD-4927-82B9-DF90F1DB5FA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02"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9"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36" Type="http://customschemas.google.com/relationships/presentationmetadata" Target="metadata"/><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3150" y="744600"/>
            <a:ext cx="4532000" cy="3723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17766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21218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p6: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218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3806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35133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94121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50" y="4715900"/>
            <a:ext cx="5438125" cy="446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52391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1"/>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1"/>
              <a:buNone/>
              <a:defRPr sz="1801"/>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2"/>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0"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0"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83820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838204"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3"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3"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1"/>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1"/>
              <a:buNone/>
              <a:defRPr sz="1801">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1"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1"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9"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91"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1"/>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1"/>
              <a:buNone/>
              <a:defRPr sz="1801"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91" y="2505076"/>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3"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1"/>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1"/>
              <a:buNone/>
              <a:defRPr sz="1801"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3" y="2505076"/>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91" y="457200"/>
            <a:ext cx="3932236"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90" y="987425"/>
            <a:ext cx="6172201"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1"/>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91" y="2057400"/>
            <a:ext cx="3932236"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1"/>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1"/>
              <a:buNone/>
              <a:defRPr sz="1401"/>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1"/>
              <a:buNone/>
              <a:defRPr sz="1001"/>
            </a:lvl4pPr>
            <a:lvl5pPr marL="2286000" lvl="4" indent="-228600" algn="l">
              <a:lnSpc>
                <a:spcPct val="90000"/>
              </a:lnSpc>
              <a:spcBef>
                <a:spcPts val="500"/>
              </a:spcBef>
              <a:spcAft>
                <a:spcPts val="0"/>
              </a:spcAft>
              <a:buClr>
                <a:schemeClr val="dk1"/>
              </a:buClr>
              <a:buSzPts val="1001"/>
              <a:buNone/>
              <a:defRPr sz="1001"/>
            </a:lvl5pPr>
            <a:lvl6pPr marL="2743200" lvl="5" indent="-228600" algn="l">
              <a:lnSpc>
                <a:spcPct val="90000"/>
              </a:lnSpc>
              <a:spcBef>
                <a:spcPts val="500"/>
              </a:spcBef>
              <a:spcAft>
                <a:spcPts val="0"/>
              </a:spcAft>
              <a:buClr>
                <a:schemeClr val="dk1"/>
              </a:buClr>
              <a:buSzPts val="1001"/>
              <a:buNone/>
              <a:defRPr sz="1001"/>
            </a:lvl6pPr>
            <a:lvl7pPr marL="3200400" lvl="6" indent="-228600" algn="l">
              <a:lnSpc>
                <a:spcPct val="90000"/>
              </a:lnSpc>
              <a:spcBef>
                <a:spcPts val="500"/>
              </a:spcBef>
              <a:spcAft>
                <a:spcPts val="0"/>
              </a:spcAft>
              <a:buClr>
                <a:schemeClr val="dk1"/>
              </a:buClr>
              <a:buSzPts val="1001"/>
              <a:buNone/>
              <a:defRPr sz="1001"/>
            </a:lvl7pPr>
            <a:lvl8pPr marL="3657600" lvl="7" indent="-228600" algn="l">
              <a:lnSpc>
                <a:spcPct val="90000"/>
              </a:lnSpc>
              <a:spcBef>
                <a:spcPts val="500"/>
              </a:spcBef>
              <a:spcAft>
                <a:spcPts val="0"/>
              </a:spcAft>
              <a:buClr>
                <a:schemeClr val="dk1"/>
              </a:buClr>
              <a:buSzPts val="1001"/>
              <a:buNone/>
              <a:defRPr sz="1001"/>
            </a:lvl8pPr>
            <a:lvl9pPr marL="4114800" lvl="8" indent="-228600" algn="l">
              <a:lnSpc>
                <a:spcPct val="90000"/>
              </a:lnSpc>
              <a:spcBef>
                <a:spcPts val="500"/>
              </a:spcBef>
              <a:spcAft>
                <a:spcPts val="0"/>
              </a:spcAft>
              <a:buClr>
                <a:schemeClr val="dk1"/>
              </a:buClr>
              <a:buSzPts val="1001"/>
              <a:buNone/>
              <a:defRPr sz="1001"/>
            </a:lvl9pPr>
          </a:lstStyle>
          <a:p>
            <a:endParaRPr/>
          </a:p>
        </p:txBody>
      </p:sp>
      <p:sp>
        <p:nvSpPr>
          <p:cNvPr id="58" name="Google Shape;58;p19"/>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91" y="457200"/>
            <a:ext cx="3932236"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90" y="987425"/>
            <a:ext cx="6172201" cy="4873625"/>
          </a:xfrm>
          <a:prstGeom prst="rect">
            <a:avLst/>
          </a:prstGeom>
          <a:noFill/>
          <a:ln>
            <a:noFill/>
          </a:ln>
        </p:spPr>
      </p:sp>
      <p:sp>
        <p:nvSpPr>
          <p:cNvPr id="64" name="Google Shape;64;p20"/>
          <p:cNvSpPr txBox="1">
            <a:spLocks noGrp="1"/>
          </p:cNvSpPr>
          <p:nvPr>
            <p:ph type="body" idx="1"/>
          </p:nvPr>
        </p:nvSpPr>
        <p:spPr>
          <a:xfrm>
            <a:off x="839791" y="2057400"/>
            <a:ext cx="3932236"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1"/>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1"/>
              <a:buNone/>
              <a:defRPr sz="1401"/>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1"/>
              <a:buNone/>
              <a:defRPr sz="1001"/>
            </a:lvl4pPr>
            <a:lvl5pPr marL="2286000" lvl="4" indent="-228600" algn="l">
              <a:lnSpc>
                <a:spcPct val="90000"/>
              </a:lnSpc>
              <a:spcBef>
                <a:spcPts val="500"/>
              </a:spcBef>
              <a:spcAft>
                <a:spcPts val="0"/>
              </a:spcAft>
              <a:buClr>
                <a:schemeClr val="dk1"/>
              </a:buClr>
              <a:buSzPts val="1001"/>
              <a:buNone/>
              <a:defRPr sz="1001"/>
            </a:lvl5pPr>
            <a:lvl6pPr marL="2743200" lvl="5" indent="-228600" algn="l">
              <a:lnSpc>
                <a:spcPct val="90000"/>
              </a:lnSpc>
              <a:spcBef>
                <a:spcPts val="500"/>
              </a:spcBef>
              <a:spcAft>
                <a:spcPts val="0"/>
              </a:spcAft>
              <a:buClr>
                <a:schemeClr val="dk1"/>
              </a:buClr>
              <a:buSzPts val="1001"/>
              <a:buNone/>
              <a:defRPr sz="1001"/>
            </a:lvl6pPr>
            <a:lvl7pPr marL="3200400" lvl="6" indent="-228600" algn="l">
              <a:lnSpc>
                <a:spcPct val="90000"/>
              </a:lnSpc>
              <a:spcBef>
                <a:spcPts val="500"/>
              </a:spcBef>
              <a:spcAft>
                <a:spcPts val="0"/>
              </a:spcAft>
              <a:buClr>
                <a:schemeClr val="dk1"/>
              </a:buClr>
              <a:buSzPts val="1001"/>
              <a:buNone/>
              <a:defRPr sz="1001"/>
            </a:lvl7pPr>
            <a:lvl8pPr marL="3657600" lvl="7" indent="-228600" algn="l">
              <a:lnSpc>
                <a:spcPct val="90000"/>
              </a:lnSpc>
              <a:spcBef>
                <a:spcPts val="500"/>
              </a:spcBef>
              <a:spcAft>
                <a:spcPts val="0"/>
              </a:spcAft>
              <a:buClr>
                <a:schemeClr val="dk1"/>
              </a:buClr>
              <a:buSzPts val="1001"/>
              <a:buNone/>
              <a:defRPr sz="1001"/>
            </a:lvl8pPr>
            <a:lvl9pPr marL="4114800" lvl="8" indent="-228600" algn="l">
              <a:lnSpc>
                <a:spcPct val="90000"/>
              </a:lnSpc>
              <a:spcBef>
                <a:spcPts val="500"/>
              </a:spcBef>
              <a:spcAft>
                <a:spcPts val="0"/>
              </a:spcAft>
              <a:buClr>
                <a:schemeClr val="dk1"/>
              </a:buClr>
              <a:buSzPts val="1001"/>
              <a:buNone/>
              <a:defRPr sz="1001"/>
            </a:lvl9pPr>
          </a:lstStyle>
          <a:p>
            <a:endParaRPr/>
          </a:p>
        </p:txBody>
      </p:sp>
      <p:sp>
        <p:nvSpPr>
          <p:cNvPr id="65" name="Google Shape;65;p20"/>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4"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5"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4"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838204"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1"/>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4pPr>
            <a:lvl5pPr marL="2286000" marR="0" lvl="4"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5pPr>
            <a:lvl6pPr marL="2743200" marR="0" lvl="5"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6pPr>
            <a:lvl7pPr marL="3200400" marR="0" lvl="6"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7pPr>
            <a:lvl8pPr marL="3657600" marR="0" lvl="7"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8pPr>
            <a:lvl9pPr marL="4114800" marR="0" lvl="8"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1"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4"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1"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ntrataciondelestado.es/FileSystem/servlet/GetDocumentByIdServlet?DocumentIdParam=LTKTpQacWx/eV9ogVjtVbysvo0UqwhzOqrh221G9QAFWnVx%2BNVUUU9j0CARhsGv8Lng4xG1rvgV0HQ3yA5439Kypp0ZIKhAiKT6EWw5JSt4//q7NB2iMZvNyf0xrJmjt&amp;cifrado=QUC1GjXXSiLkydRHJBmbpw%3D%3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contrataciondelestado.es/FileSystem/servlet/GetDocumentByIdServlet?DocumentIdParam=nfkXPgXa6rTU1S4LKfT2muk6HFLPzk1VhNfVvIQSzBVI57cBcdhTmkBiRkEyHP2yk9EbKqM4Bp8uua%2BpqfYmEdraySKlhLwOPLX1xXvr/Eh45ClyWkoJ44mKM70IFcOu&amp;cifrado=QUC1GjXXSiLkydRHJBmbpw%3D%3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ntrataciondelestado.es/FileSystem/servlet/GetDocumentByIdServlet?DocumentIdParam=nfkXPgXa6rTU1S4LKfT2muk6HFLPzk1VhNfVvIQSzBVI57cBcdhTmkBiRkEyHP2yk9EbKqM4Bp8uua%2BpqfYmEdraySKlhLwOPLX1xXvr/Eh45ClyWkoJ44mKM70IFcOu&amp;cifrado=QUC1GjXXSiLkydRHJBmbpw%3D%3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contrataciondelestado.es/FileSystem/servlet/GetDocumentByIdServlet?DocumentIdParam=eFa6YM8WGQI1tH4lgvAI0BRHHjYW/Dor9h8Pqd/tVc8LyHRv62tijTCv%2BzJdDHGQSGUnCh8M73jY2xi0ukK4xrRQMFJfdnEaHzakoN7hxroZyAJWGsSt0OzTSTyw9JAs&amp;cifrado=QUC1GjXXSiLkydRHJBmbpw%3D%3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6335400"/>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85" name="Google Shape;85;p1"/>
          <p:cNvSpPr/>
          <p:nvPr/>
        </p:nvSpPr>
        <p:spPr>
          <a:xfrm>
            <a:off x="1086036" y="1797076"/>
            <a:ext cx="10229021" cy="3896848"/>
          </a:xfrm>
          <a:prstGeom prst="rect">
            <a:avLst/>
          </a:prstGeom>
          <a:solidFill>
            <a:schemeClr val="lt1"/>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1"/>
          <p:cNvSpPr/>
          <p:nvPr/>
        </p:nvSpPr>
        <p:spPr>
          <a:xfrm>
            <a:off x="1447060" y="2113576"/>
            <a:ext cx="9658904" cy="3142004"/>
          </a:xfrm>
          <a:prstGeom prst="roundRect">
            <a:avLst>
              <a:gd name="adj" fmla="val 16667"/>
            </a:avLst>
          </a:prstGeom>
          <a:solidFill>
            <a:schemeClr val="lt1"/>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s-ES" sz="3600" b="1" i="0" u="none" strike="noStrike" cap="none"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a:t>
            </a:r>
          </a:p>
          <a:p>
            <a:pPr marL="0" marR="0" lvl="0" indent="0" algn="ctr" rtl="0">
              <a:lnSpc>
                <a:spcPct val="100000"/>
              </a:lnSpc>
              <a:spcBef>
                <a:spcPts val="0"/>
              </a:spcBef>
              <a:spcAft>
                <a:spcPts val="0"/>
              </a:spcAft>
              <a:buClr>
                <a:srgbClr val="000000"/>
              </a:buClr>
              <a:buSzPts val="3600"/>
              <a:buFont typeface="Arial"/>
              <a:buNone/>
            </a:pPr>
            <a:r>
              <a:rPr lang="es-ES" sz="3600" b="1" i="0" u="none" strike="noStrike" cap="none"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LA PRESTACIÓN DEL SERVICIO DE TRANSPORTE DE VIAJEROS EN AUTOBÚS PARA LA REALIZACIÓN DE</a:t>
            </a:r>
          </a:p>
          <a:p>
            <a:pPr marL="0" marR="0" lvl="0" indent="0" algn="ctr" rtl="0">
              <a:lnSpc>
                <a:spcPct val="100000"/>
              </a:lnSpc>
              <a:spcBef>
                <a:spcPts val="0"/>
              </a:spcBef>
              <a:spcAft>
                <a:spcPts val="0"/>
              </a:spcAft>
              <a:buClr>
                <a:srgbClr val="000000"/>
              </a:buClr>
              <a:buSzPts val="3600"/>
              <a:buFont typeface="Arial"/>
              <a:buNone/>
            </a:pPr>
            <a:r>
              <a:rPr lang="es-ES" sz="3600" b="1" i="0" u="none" strike="noStrike" cap="none"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ACTIVIDADES DE LA UNIVERSIDAD MIGUEL HERNÁNDEZ DE ELCHE (</a:t>
            </a:r>
            <a:r>
              <a:rPr lang="es-ES" sz="3600" b="1" i="0" u="none" strike="noStrike" cap="none" dirty="0" err="1">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Expte</a:t>
            </a:r>
            <a:r>
              <a:rPr lang="es-ES" sz="3600" b="1" i="0" u="none" strike="noStrike" cap="none"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 2024_AM_05)</a:t>
            </a:r>
            <a:endParaRPr sz="3600" b="1" i="0" u="none" strike="noStrike" cap="none"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87" name="Google Shape;87;p1"/>
          <p:cNvSpPr txBox="1">
            <a:spLocks noGrp="1"/>
          </p:cNvSpPr>
          <p:nvPr>
            <p:ph type="ctrTitle"/>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s-ES">
                <a:solidFill>
                  <a:schemeClr val="lt1"/>
                </a:solidFill>
              </a:rPr>
              <a:t> </a:t>
            </a:r>
            <a:endParaRPr>
              <a:solidFill>
                <a:schemeClr val="lt1"/>
              </a:solidFill>
              <a:latin typeface="Calibri"/>
              <a:ea typeface="Calibri"/>
              <a:cs typeface="Calibri"/>
              <a:sym typeface="Calibri"/>
            </a:endParaRPr>
          </a:p>
        </p:txBody>
      </p:sp>
      <p:pic>
        <p:nvPicPr>
          <p:cNvPr id="88" name="Google Shape;88;p1"/>
          <p:cNvPicPr preferRelativeResize="0"/>
          <p:nvPr/>
        </p:nvPicPr>
        <p:blipFill rotWithShape="1">
          <a:blip r:embed="rId3">
            <a:alphaModFix/>
          </a:blip>
          <a:srcRect/>
          <a:stretch/>
        </p:blipFill>
        <p:spPr>
          <a:xfrm>
            <a:off x="127829" y="96224"/>
            <a:ext cx="823031" cy="9632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989045"/>
            <a:ext cx="10515600" cy="5187918"/>
          </a:xfrm>
          <a:prstGeom prst="rect">
            <a:avLst/>
          </a:prstGeom>
          <a:noFill/>
          <a:ln>
            <a:noFill/>
          </a:ln>
        </p:spPr>
        <p:txBody>
          <a:bodyPr spcFirstLastPara="1" wrap="square" lIns="91425" tIns="45700" rIns="91425" bIns="45700" anchor="t" anchorCtr="0">
            <a:normAutofit fontScale="25000" lnSpcReduction="20000"/>
          </a:bodyPr>
          <a:lstStyle/>
          <a:p>
            <a:pPr marL="114300" indent="0" algn="just">
              <a:buNone/>
            </a:pPr>
            <a:r>
              <a:rPr lang="es-ES" sz="4800" b="1" i="1" dirty="0">
                <a:latin typeface="Frutiger-Light" panose="02020603050405020304" pitchFamily="18" charset="0"/>
                <a:ea typeface="Frutiger-Light" panose="02020603050405020304" pitchFamily="18" charset="0"/>
                <a:cs typeface="Frutiger-Light" panose="02020603050405020304" pitchFamily="18" charset="0"/>
              </a:rPr>
              <a:t>Si el importe del valor estimado fuese igual o superior a 2.500€ (sin IVA):</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1. Se invitará a todas las empresas adjudicatarias del Acuerdo Marco.</a:t>
            </a:r>
          </a:p>
          <a:p>
            <a:pPr marL="354013" indent="3175" algn="just">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2. Las empresas parte del acuerdo marco, invitadas a la licitación, estarán obligadas a presentar oferta válida, en los términos fijados en este PCAP.</a:t>
            </a:r>
          </a:p>
          <a:p>
            <a:pPr marL="354013" indent="3175" algn="just">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3. Las invitaciones se remitirán por medios electrónicos, dejando constancia de la fecha de su realización, y la oferta se presentará por escrito según el modelo que se adjunte a la invitación para cada contrato basado. Su contenido será confidencial hasta el momento fijado para su apertura. En todos los casos las empresas, presentarán su oferta económica con el importe correspondiente al IVA repercutido como partida independiente.</a:t>
            </a:r>
          </a:p>
          <a:p>
            <a:pPr marL="354013" indent="3175" algn="just">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4. El plazo de presentación de proposiciones será el indicado en la invitación, y como máximo de 3 días hábiles, contados a partir del siguiente a la fecha del envío de la misma. En ningún caso se admitirán ofertas presentadas fuera de plazo, salvo en el caso de que se trate de un problema de comunicación y la empresa pueda presentar la justificación correspondiente.</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5. La invitación a las empresas licitadoras contendrá, como mínimo, los siguientes aspectos:</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a) Presupuesto base de licitación del contrato basado que se pretende adjudicar</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 Aplicaciones presupuestarias donde se imputará el gasto.</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 Plazo y lugar de la prestación del servicio</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d) Plazo de presentación de las ofertas para el contrato basado.</a:t>
            </a:r>
          </a:p>
          <a:p>
            <a:pPr marL="354013" indent="3175">
              <a:lnSpc>
                <a:spcPct val="110000"/>
              </a:lnSpc>
              <a:buNone/>
            </a:pPr>
            <a:r>
              <a:rPr lang="es-ES" sz="4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 Documentación especifica adicional que deba incluirse con la oferta, en su caso.</a:t>
            </a:r>
          </a:p>
          <a:p>
            <a:pPr marL="354013" indent="3175">
              <a:lnSpc>
                <a:spcPct val="110000"/>
              </a:lnSpc>
              <a:buNone/>
            </a:pPr>
            <a:endParaRPr lang="es-ES" sz="4800" u="sng" dirty="0">
              <a:latin typeface="Frutiger-Light" panose="02020603050405020304" pitchFamily="18" charset="0"/>
              <a:ea typeface="Frutiger-Light" panose="02020603050405020304" pitchFamily="18" charset="0"/>
              <a:cs typeface="Frutiger-Light" panose="02020603050405020304" pitchFamily="18" charset="0"/>
            </a:endParaRPr>
          </a:p>
          <a:p>
            <a:pPr marL="0" lvl="1" indent="0" algn="just">
              <a:lnSpc>
                <a:spcPct val="110000"/>
              </a:lnSpc>
              <a:buNone/>
            </a:pPr>
            <a:r>
              <a:rPr lang="es-ES" sz="4800" b="1" u="sng" dirty="0">
                <a:latin typeface="Frutiger-Light" panose="02020603050405020304" pitchFamily="18" charset="0"/>
                <a:ea typeface="Frutiger-Light" panose="02020603050405020304" pitchFamily="18" charset="0"/>
                <a:cs typeface="Frutiger-Light" panose="02020603050405020304" pitchFamily="18" charset="0"/>
              </a:rPr>
              <a:t>El criterio de adjudicación de los contratos basados</a:t>
            </a:r>
            <a:r>
              <a:rPr lang="es-ES" sz="4800" b="1" dirty="0">
                <a:latin typeface="Frutiger-Light" panose="02020603050405020304" pitchFamily="18" charset="0"/>
                <a:ea typeface="Frutiger-Light" panose="02020603050405020304" pitchFamily="18" charset="0"/>
                <a:cs typeface="Frutiger-Light" panose="02020603050405020304" pitchFamily="18" charset="0"/>
              </a:rPr>
              <a:t> en el Acuerdo Marco será la oferta económica, por tanto, serán adjudicados a la oferta más barata. Los precios que deberán ofrecer las diferentes empresas homologadas en el Acuerdo Marco no podrán superar los ofertados por cada empresa para cada tipo de servicio, en la oferta económica que presentaron para la adjudicación del Acuerdo Marco.</a:t>
            </a: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3951260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1016000"/>
            <a:ext cx="10515600" cy="5160963"/>
          </a:xfrm>
          <a:prstGeom prst="rect">
            <a:avLst/>
          </a:prstGeom>
          <a:noFill/>
          <a:ln>
            <a:noFill/>
          </a:ln>
        </p:spPr>
        <p:txBody>
          <a:bodyPr spcFirstLastPara="1" wrap="square" lIns="91425" tIns="45700" rIns="91425" bIns="45700" anchor="t" anchorCtr="0">
            <a:normAutofit/>
          </a:bodyPr>
          <a:lstStyle/>
          <a:p>
            <a:pPr marL="114300" indent="0">
              <a:buNone/>
            </a:pPr>
            <a:r>
              <a:rPr lang="es-ES" sz="18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CANCELACIÓN DEL SERVICIO</a:t>
            </a:r>
            <a:endParaRPr lang="es-ES" sz="18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13" name="Rectángulo: esquinas redondeadas 12">
            <a:extLst>
              <a:ext uri="{FF2B5EF4-FFF2-40B4-BE49-F238E27FC236}">
                <a16:creationId xmlns:a16="http://schemas.microsoft.com/office/drawing/2014/main" id="{D8074B61-A977-44E7-A082-72CEF150C8F1}"/>
              </a:ext>
            </a:extLst>
          </p:cNvPr>
          <p:cNvSpPr/>
          <p:nvPr/>
        </p:nvSpPr>
        <p:spPr>
          <a:xfrm>
            <a:off x="1772893" y="3748219"/>
            <a:ext cx="8685679" cy="8330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8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t>
            </a:r>
            <a:r>
              <a:rPr lang="es-ES" dirty="0">
                <a:latin typeface="Frutiger-Light" panose="02020603050405020304" pitchFamily="18" charset="0"/>
                <a:ea typeface="Frutiger-Light" panose="02020603050405020304" pitchFamily="18" charset="0"/>
                <a:cs typeface="Frutiger-Light" panose="02020603050405020304" pitchFamily="18" charset="0"/>
              </a:rPr>
              <a:t>Las cancelaciones realizadas en un plazo inferior a las 48 horas, conllevará el abono del 50% del importe estimado para el día de inicio del viaje, excluyendo de dicho importe los días posteriores, en caso de desplazamientos de más de un día. </a:t>
            </a:r>
          </a:p>
        </p:txBody>
      </p:sp>
      <p:sp>
        <p:nvSpPr>
          <p:cNvPr id="17" name="Rectángulo: esquinas redondeadas 16">
            <a:extLst>
              <a:ext uri="{FF2B5EF4-FFF2-40B4-BE49-F238E27FC236}">
                <a16:creationId xmlns:a16="http://schemas.microsoft.com/office/drawing/2014/main" id="{1DA3023A-CD47-484A-91E6-AB182E6191AE}"/>
              </a:ext>
            </a:extLst>
          </p:cNvPr>
          <p:cNvSpPr/>
          <p:nvPr/>
        </p:nvSpPr>
        <p:spPr>
          <a:xfrm>
            <a:off x="1769422" y="3055710"/>
            <a:ext cx="8685679" cy="485132"/>
          </a:xfrm>
          <a:prstGeom prst="roundRect">
            <a:avLst>
              <a:gd name="adj" fmla="val 217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latin typeface="Frutiger-Light" panose="02020603050405020304" pitchFamily="18" charset="0"/>
                <a:ea typeface="Frutiger-Light" panose="02020603050405020304" pitchFamily="18" charset="0"/>
                <a:cs typeface="Frutiger-Light" panose="02020603050405020304" pitchFamily="18" charset="0"/>
              </a:rPr>
              <a:t>El correo electrónico se enviará a la persona o cuenta asignada como coordinadora, no siendo necesaria la confirmación de lectura para su cancelación. </a:t>
            </a:r>
          </a:p>
        </p:txBody>
      </p:sp>
      <p:sp>
        <p:nvSpPr>
          <p:cNvPr id="18" name="Rectángulo: esquinas redondeadas 17">
            <a:extLst>
              <a:ext uri="{FF2B5EF4-FFF2-40B4-BE49-F238E27FC236}">
                <a16:creationId xmlns:a16="http://schemas.microsoft.com/office/drawing/2014/main" id="{D019CD44-6E8F-4E41-B0B2-D45BD7F29052}"/>
              </a:ext>
            </a:extLst>
          </p:cNvPr>
          <p:cNvSpPr/>
          <p:nvPr/>
        </p:nvSpPr>
        <p:spPr>
          <a:xfrm>
            <a:off x="1769423" y="2087255"/>
            <a:ext cx="8689149" cy="6359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latin typeface="Frutiger-Light" panose="02020603050405020304" pitchFamily="18" charset="0"/>
                <a:ea typeface="Frutiger-Light" panose="02020603050405020304" pitchFamily="18" charset="0"/>
                <a:cs typeface="Frutiger-Light" panose="02020603050405020304" pitchFamily="18" charset="0"/>
              </a:rPr>
              <a:t>La UMH notificará la cancelación de la misma mediante correo electrónico a la empresa adjudicataria con una antelación mínima de 48 horas previas al inicio del contrato, no devengando este acto ningún derecho a abono alguno. </a:t>
            </a:r>
          </a:p>
        </p:txBody>
      </p:sp>
      <p:grpSp>
        <p:nvGrpSpPr>
          <p:cNvPr id="3" name="Grupo 2">
            <a:extLst>
              <a:ext uri="{FF2B5EF4-FFF2-40B4-BE49-F238E27FC236}">
                <a16:creationId xmlns:a16="http://schemas.microsoft.com/office/drawing/2014/main" id="{13853E5E-462D-4C84-9536-53A06DF6F63C}"/>
              </a:ext>
            </a:extLst>
          </p:cNvPr>
          <p:cNvGrpSpPr/>
          <p:nvPr/>
        </p:nvGrpSpPr>
        <p:grpSpPr>
          <a:xfrm>
            <a:off x="1290590" y="1589040"/>
            <a:ext cx="341924" cy="2649965"/>
            <a:chOff x="1228259" y="1570019"/>
            <a:chExt cx="341924" cy="2649965"/>
          </a:xfrm>
        </p:grpSpPr>
        <p:sp>
          <p:nvSpPr>
            <p:cNvPr id="2" name="Flecha: doblada 1">
              <a:extLst>
                <a:ext uri="{FF2B5EF4-FFF2-40B4-BE49-F238E27FC236}">
                  <a16:creationId xmlns:a16="http://schemas.microsoft.com/office/drawing/2014/main" id="{24E3A4D2-5A19-4199-8E8A-03C751C9F1D0}"/>
                </a:ext>
              </a:extLst>
            </p:cNvPr>
            <p:cNvSpPr/>
            <p:nvPr/>
          </p:nvSpPr>
          <p:spPr>
            <a:xfrm rot="10800000" flipH="1">
              <a:off x="1228259" y="1570019"/>
              <a:ext cx="341924" cy="1034636"/>
            </a:xfrm>
            <a:prstGeom prst="bentArrow">
              <a:avLst>
                <a:gd name="adj1" fmla="val 25000"/>
                <a:gd name="adj2" fmla="val 1510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4" name="Flecha: doblada 13">
              <a:extLst>
                <a:ext uri="{FF2B5EF4-FFF2-40B4-BE49-F238E27FC236}">
                  <a16:creationId xmlns:a16="http://schemas.microsoft.com/office/drawing/2014/main" id="{B11CE545-DA06-4DA7-9DE0-2FE623004F6D}"/>
                </a:ext>
              </a:extLst>
            </p:cNvPr>
            <p:cNvSpPr/>
            <p:nvPr/>
          </p:nvSpPr>
          <p:spPr>
            <a:xfrm rot="10800000" flipH="1">
              <a:off x="1228259" y="3185348"/>
              <a:ext cx="341924" cy="1034636"/>
            </a:xfrm>
            <a:prstGeom prst="bentArrow">
              <a:avLst>
                <a:gd name="adj1" fmla="val 25000"/>
                <a:gd name="adj2" fmla="val 1510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5" name="Flecha: doblada 14">
              <a:extLst>
                <a:ext uri="{FF2B5EF4-FFF2-40B4-BE49-F238E27FC236}">
                  <a16:creationId xmlns:a16="http://schemas.microsoft.com/office/drawing/2014/main" id="{72069107-8E0E-4EDC-8E65-39B88779242C}"/>
                </a:ext>
              </a:extLst>
            </p:cNvPr>
            <p:cNvSpPr/>
            <p:nvPr/>
          </p:nvSpPr>
          <p:spPr>
            <a:xfrm rot="10800000" flipH="1">
              <a:off x="1228259" y="2331938"/>
              <a:ext cx="341924" cy="1034636"/>
            </a:xfrm>
            <a:prstGeom prst="bentArrow">
              <a:avLst>
                <a:gd name="adj1" fmla="val 25000"/>
                <a:gd name="adj2" fmla="val 15102"/>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grpSp>
    </p:spTree>
    <p:extLst>
      <p:ext uri="{BB962C8B-B14F-4D97-AF65-F5344CB8AC3E}">
        <p14:creationId xmlns:p14="http://schemas.microsoft.com/office/powerpoint/2010/main" val="2748886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body" idx="1"/>
          </p:nvPr>
        </p:nvSpPr>
        <p:spPr>
          <a:xfrm>
            <a:off x="479394" y="1145219"/>
            <a:ext cx="11278456" cy="4803786"/>
          </a:xfrm>
          <a:prstGeom prst="rect">
            <a:avLst/>
          </a:prstGeom>
          <a:noFill/>
          <a:ln>
            <a:noFill/>
          </a:ln>
        </p:spPr>
        <p:txBody>
          <a:bodyPr spcFirstLastPara="1" wrap="square" lIns="91425" tIns="45700" rIns="91425" bIns="45700" anchor="t" anchorCtr="0">
            <a:normAutofit/>
          </a:bodyPr>
          <a:lstStyle/>
          <a:p>
            <a:pPr marL="0" indent="0" algn="ctr">
              <a:buNone/>
            </a:pPr>
            <a:r>
              <a:rPr lang="es-ES" b="1" dirty="0">
                <a:latin typeface="Frutiger-Light" panose="02020603050405020304" pitchFamily="18" charset="0"/>
                <a:ea typeface="Frutiger-Light" panose="02020603050405020304" pitchFamily="18" charset="0"/>
                <a:cs typeface="Frutiger-Light" panose="02020603050405020304" pitchFamily="18" charset="0"/>
              </a:rPr>
              <a:t>¿QUÉ SE PRETENDE CONSEGUIR CON EL PRESENTE ACUERDO MARCO?</a:t>
            </a:r>
          </a:p>
          <a:p>
            <a:pPr algn="just"/>
            <a:r>
              <a:rPr lang="es-ES" sz="2400" dirty="0">
                <a:latin typeface="Frutiger-Light" panose="02020603050405020304" pitchFamily="18" charset="0"/>
                <a:ea typeface="Frutiger-Light" panose="02020603050405020304" pitchFamily="18" charset="0"/>
                <a:cs typeface="Frutiger-Light" panose="02020603050405020304" pitchFamily="18" charset="0"/>
              </a:rPr>
              <a:t>El presente Acuerdo Marco obedece a la necesidad de racionalizar y unificar la prestación del servicio de transporte de viajeros en autobús en la Universidad Miguel Hernández de Elche (en adelante UMH) para tratar de satisfacer las necesidades que requieren las distintas actividades que se realizan en los Servicios, Unidades, Departamentos, Facultades, Escuelas e Institutos de Investigación de la Universidad en cualquiera de sus Campus e instalaciones, actuales o futuras, así como . </a:t>
            </a:r>
          </a:p>
          <a:p>
            <a:pPr algn="just"/>
            <a:r>
              <a:rPr lang="es-ES" sz="2400" dirty="0">
                <a:latin typeface="Frutiger-Light" panose="02020603050405020304" pitchFamily="18" charset="0"/>
                <a:ea typeface="Frutiger-Light" panose="02020603050405020304" pitchFamily="18" charset="0"/>
                <a:cs typeface="Frutiger-Light" panose="02020603050405020304" pitchFamily="18" charset="0"/>
              </a:rPr>
              <a:t>Las condiciones en las que se ejecutará este acuerdo marco, vienen reguladas en el pliego de prescripciones técnicas (</a:t>
            </a:r>
            <a:r>
              <a:rPr lang="es-ES" sz="2400" dirty="0">
                <a:latin typeface="Frutiger-Light" panose="02020603050405020304" pitchFamily="18" charset="0"/>
                <a:ea typeface="Frutiger-Light" panose="02020603050405020304" pitchFamily="18" charset="0"/>
                <a:cs typeface="Frutiger-Light" panose="02020603050405020304" pitchFamily="18" charset="0"/>
                <a:hlinkClick r:id="rId3"/>
              </a:rPr>
              <a:t>PPT</a:t>
            </a:r>
            <a:r>
              <a:rPr lang="es-ES" sz="2400" dirty="0">
                <a:latin typeface="Frutiger-Light" panose="02020603050405020304" pitchFamily="18" charset="0"/>
                <a:ea typeface="Frutiger-Light" panose="02020603050405020304" pitchFamily="18" charset="0"/>
                <a:cs typeface="Frutiger-Light" panose="02020603050405020304" pitchFamily="18" charset="0"/>
              </a:rPr>
              <a:t>) y pliego de cláusulas administrativas (</a:t>
            </a:r>
            <a:r>
              <a:rPr lang="es-ES" sz="2400" dirty="0">
                <a:latin typeface="Frutiger-Light" panose="02020603050405020304" pitchFamily="18" charset="0"/>
                <a:ea typeface="Frutiger-Light" panose="02020603050405020304" pitchFamily="18" charset="0"/>
                <a:cs typeface="Frutiger-Light" panose="02020603050405020304" pitchFamily="18" charset="0"/>
                <a:hlinkClick r:id="rId4"/>
              </a:rPr>
              <a:t>PCAP</a:t>
            </a:r>
            <a:r>
              <a:rPr lang="es-ES" sz="2400" dirty="0">
                <a:latin typeface="Frutiger-Light" panose="02020603050405020304" pitchFamily="18" charset="0"/>
                <a:ea typeface="Frutiger-Light" panose="02020603050405020304" pitchFamily="18" charset="0"/>
                <a:cs typeface="Frutiger-Light" panose="02020603050405020304" pitchFamily="18" charset="0"/>
              </a:rPr>
              <a:t>).</a:t>
            </a:r>
          </a:p>
          <a:p>
            <a:pPr algn="just"/>
            <a:endParaRPr lang="es-ES" sz="2400" dirty="0">
              <a:latin typeface="Frutiger LT Std 55 Roman" panose="020B0602020204020204" pitchFamily="34" charset="0"/>
            </a:endParaRPr>
          </a:p>
          <a:p>
            <a:pPr algn="just"/>
            <a:endParaRPr lang="es-ES" sz="2400" dirty="0">
              <a:latin typeface="Frutiger LT Std 55 Roman" panose="020B0602020204020204" pitchFamily="34" charset="0"/>
            </a:endParaRPr>
          </a:p>
          <a:p>
            <a:pPr marL="228607" lvl="0" indent="-25407" algn="just" rtl="0">
              <a:lnSpc>
                <a:spcPct val="90000"/>
              </a:lnSpc>
              <a:spcBef>
                <a:spcPts val="1001"/>
              </a:spcBef>
              <a:spcAft>
                <a:spcPts val="0"/>
              </a:spcAft>
              <a:buClr>
                <a:schemeClr val="dk1"/>
              </a:buClr>
              <a:buSzPts val="3200"/>
              <a:buNone/>
            </a:pPr>
            <a:endParaRPr sz="3200" dirty="0"/>
          </a:p>
          <a:p>
            <a:pPr marL="228607" lvl="0" indent="-25407" algn="just" rtl="0">
              <a:lnSpc>
                <a:spcPct val="90000"/>
              </a:lnSpc>
              <a:spcBef>
                <a:spcPts val="1001"/>
              </a:spcBef>
              <a:spcAft>
                <a:spcPts val="0"/>
              </a:spcAft>
              <a:buClr>
                <a:schemeClr val="dk1"/>
              </a:buClr>
              <a:buSzPts val="3200"/>
              <a:buNone/>
            </a:pPr>
            <a:endParaRPr sz="3200" dirty="0"/>
          </a:p>
        </p:txBody>
      </p:sp>
      <p:sp>
        <p:nvSpPr>
          <p:cNvPr id="102" name="Google Shape;102;p3"/>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endParaRPr sz="1400" b="0" i="0" u="none" strike="noStrike" cap="none"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sym typeface="Arial"/>
            </a:endParaRPr>
          </a:p>
        </p:txBody>
      </p:sp>
      <p:pic>
        <p:nvPicPr>
          <p:cNvPr id="103" name="Google Shape;103;p3"/>
          <p:cNvPicPr preferRelativeResize="0"/>
          <p:nvPr/>
        </p:nvPicPr>
        <p:blipFill rotWithShape="1">
          <a:blip r:embed="rId5">
            <a:alphaModFix/>
          </a:blip>
          <a:srcRect/>
          <a:stretch/>
        </p:blipFill>
        <p:spPr>
          <a:xfrm>
            <a:off x="127829" y="96224"/>
            <a:ext cx="823031" cy="963251"/>
          </a:xfrm>
          <a:prstGeom prst="rect">
            <a:avLst/>
          </a:prstGeom>
          <a:noFill/>
          <a:ln>
            <a:noFill/>
          </a:ln>
        </p:spPr>
      </p:pic>
      <p:sp>
        <p:nvSpPr>
          <p:cNvPr id="104" name="Google Shape;104;p3"/>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s-ES" sz="1800" b="1" i="0" u="none" strike="noStrike" cap="none"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18256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1001"/>
              </a:spcBef>
              <a:spcAft>
                <a:spcPts val="0"/>
              </a:spcAft>
              <a:buClr>
                <a:schemeClr val="dk1"/>
              </a:buClr>
              <a:buSzPts val="3600"/>
              <a:buNone/>
            </a:pPr>
            <a:endParaRPr lang="es-ES" sz="3600" b="1" dirty="0"/>
          </a:p>
          <a:p>
            <a:pPr marL="0" lvl="0" indent="0" algn="just" rtl="0">
              <a:lnSpc>
                <a:spcPct val="90000"/>
              </a:lnSpc>
              <a:spcBef>
                <a:spcPts val="1001"/>
              </a:spcBef>
              <a:spcAft>
                <a:spcPts val="0"/>
              </a:spcAft>
              <a:buClr>
                <a:schemeClr val="dk1"/>
              </a:buClr>
              <a:buSzPts val="3600"/>
              <a:buNone/>
            </a:pPr>
            <a:r>
              <a:rPr lang="es-ES" sz="3200" b="1" dirty="0">
                <a:latin typeface="Frutiger-Light" panose="02020603050405020304" pitchFamily="18" charset="0"/>
                <a:ea typeface="Frutiger-Light" panose="02020603050405020304" pitchFamily="18" charset="0"/>
                <a:cs typeface="Frutiger-Light" panose="02020603050405020304" pitchFamily="18" charset="0"/>
              </a:rPr>
              <a:t>Fecha inicio prevista</a:t>
            </a:r>
            <a:r>
              <a:rPr lang="es-ES" sz="3200" dirty="0">
                <a:latin typeface="Frutiger-Light" panose="02020603050405020304" pitchFamily="18" charset="0"/>
                <a:ea typeface="Frutiger-Light" panose="02020603050405020304" pitchFamily="18" charset="0"/>
                <a:cs typeface="Frutiger-Light" panose="02020603050405020304" pitchFamily="18" charset="0"/>
              </a:rPr>
              <a:t>: 15 de enero del 2025.</a:t>
            </a:r>
            <a:endParaRPr sz="3200" dirty="0">
              <a:latin typeface="Frutiger-Light" panose="02020603050405020304" pitchFamily="18" charset="0"/>
              <a:ea typeface="Frutiger-Light" panose="02020603050405020304" pitchFamily="18" charset="0"/>
              <a:cs typeface="Frutiger-Light" panose="02020603050405020304" pitchFamily="18" charset="0"/>
            </a:endParaRPr>
          </a:p>
          <a:p>
            <a:pPr marL="0" lvl="0" indent="0" algn="just" rtl="0">
              <a:lnSpc>
                <a:spcPct val="90000"/>
              </a:lnSpc>
              <a:spcBef>
                <a:spcPts val="1001"/>
              </a:spcBef>
              <a:spcAft>
                <a:spcPts val="0"/>
              </a:spcAft>
              <a:buClr>
                <a:schemeClr val="dk1"/>
              </a:buClr>
              <a:buSzPts val="3600"/>
              <a:buNone/>
            </a:pPr>
            <a:endParaRPr lang="es-ES" sz="3200" b="1" dirty="0">
              <a:latin typeface="Frutiger-Light" panose="02020603050405020304" pitchFamily="18" charset="0"/>
              <a:ea typeface="Frutiger-Light" panose="02020603050405020304" pitchFamily="18" charset="0"/>
              <a:cs typeface="Frutiger-Light" panose="02020603050405020304" pitchFamily="18" charset="0"/>
            </a:endParaRPr>
          </a:p>
          <a:p>
            <a:pPr marL="0" lvl="0" indent="0" algn="just" rtl="0">
              <a:lnSpc>
                <a:spcPct val="90000"/>
              </a:lnSpc>
              <a:spcBef>
                <a:spcPts val="1001"/>
              </a:spcBef>
              <a:spcAft>
                <a:spcPts val="0"/>
              </a:spcAft>
              <a:buClr>
                <a:schemeClr val="dk1"/>
              </a:buClr>
              <a:buSzPts val="3600"/>
              <a:buNone/>
            </a:pPr>
            <a:r>
              <a:rPr lang="es-ES" sz="3200" b="1" dirty="0">
                <a:latin typeface="Frutiger-Light" panose="02020603050405020304" pitchFamily="18" charset="0"/>
                <a:ea typeface="Frutiger-Light" panose="02020603050405020304" pitchFamily="18" charset="0"/>
                <a:cs typeface="Frutiger-Light" panose="02020603050405020304" pitchFamily="18" charset="0"/>
              </a:rPr>
              <a:t>Duración</a:t>
            </a:r>
            <a:r>
              <a:rPr lang="es-ES" sz="3200" dirty="0">
                <a:latin typeface="Frutiger-Light" panose="02020603050405020304" pitchFamily="18" charset="0"/>
                <a:ea typeface="Frutiger-Light" panose="02020603050405020304" pitchFamily="18" charset="0"/>
                <a:cs typeface="Frutiger-Light" panose="02020603050405020304" pitchFamily="18" charset="0"/>
              </a:rPr>
              <a:t>: </a:t>
            </a:r>
            <a:r>
              <a:rPr lang="es-ES" sz="3200" b="1" dirty="0">
                <a:latin typeface="Frutiger-Light" panose="02020603050405020304" pitchFamily="18" charset="0"/>
                <a:ea typeface="Frutiger-Light" panose="02020603050405020304" pitchFamily="18" charset="0"/>
                <a:cs typeface="Frutiger-Light" panose="02020603050405020304" pitchFamily="18" charset="0"/>
              </a:rPr>
              <a:t>UN AÑO</a:t>
            </a:r>
            <a:r>
              <a:rPr lang="es-ES" sz="3200" dirty="0">
                <a:latin typeface="Frutiger-Light" panose="02020603050405020304" pitchFamily="18" charset="0"/>
                <a:ea typeface="Frutiger-Light" panose="02020603050405020304" pitchFamily="18" charset="0"/>
                <a:cs typeface="Frutiger-Light" panose="02020603050405020304" pitchFamily="18" charset="0"/>
              </a:rPr>
              <a:t>, prorrogable por </a:t>
            </a:r>
            <a:r>
              <a:rPr lang="es-ES" sz="3200" b="1" dirty="0">
                <a:latin typeface="Frutiger-Light" panose="02020603050405020304" pitchFamily="18" charset="0"/>
                <a:ea typeface="Frutiger-Light" panose="02020603050405020304" pitchFamily="18" charset="0"/>
                <a:cs typeface="Frutiger-Light" panose="02020603050405020304" pitchFamily="18" charset="0"/>
              </a:rPr>
              <a:t>UN AÑO MÁS</a:t>
            </a:r>
            <a:r>
              <a:rPr lang="es-ES" sz="3200" dirty="0">
                <a:latin typeface="Frutiger-Light" panose="02020603050405020304" pitchFamily="18" charset="0"/>
                <a:ea typeface="Frutiger-Light" panose="02020603050405020304" pitchFamily="18" charset="0"/>
                <a:cs typeface="Frutiger-Light" panose="02020603050405020304" pitchFamily="18" charset="0"/>
              </a:rPr>
              <a:t>.</a:t>
            </a:r>
            <a:endParaRPr sz="32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6"/>
          <p:cNvSpPr/>
          <p:nvPr/>
        </p:nvSpPr>
        <p:spPr>
          <a:xfrm>
            <a:off x="0" y="6335486"/>
            <a:ext cx="12192000" cy="522514"/>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400" b="0" i="0" u="none" strike="noStrike" cap="none"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sym typeface="Arial"/>
            </a:endParaRPr>
          </a:p>
        </p:txBody>
      </p:sp>
      <p:pic>
        <p:nvPicPr>
          <p:cNvPr id="149" name="Google Shape;149;p6"/>
          <p:cNvPicPr preferRelativeResize="0"/>
          <p:nvPr/>
        </p:nvPicPr>
        <p:blipFill rotWithShape="1">
          <a:blip r:embed="rId3">
            <a:alphaModFix/>
          </a:blip>
          <a:srcRect/>
          <a:stretch/>
        </p:blipFill>
        <p:spPr>
          <a:xfrm>
            <a:off x="127829" y="96224"/>
            <a:ext cx="823031" cy="963251"/>
          </a:xfrm>
          <a:prstGeom prst="rect">
            <a:avLst/>
          </a:prstGeom>
          <a:noFill/>
          <a:ln>
            <a:noFill/>
          </a:ln>
        </p:spPr>
      </p:pic>
      <p:sp>
        <p:nvSpPr>
          <p:cNvPr id="150" name="Google Shape;150;p6"/>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s-ES" sz="1800" b="1" i="0" u="none" strike="noStrike" cap="none"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p>
        </p:txBody>
      </p:sp>
      <p:sp>
        <p:nvSpPr>
          <p:cNvPr id="151" name="Google Shape;151;p6"/>
          <p:cNvSpPr txBox="1"/>
          <p:nvPr/>
        </p:nvSpPr>
        <p:spPr>
          <a:xfrm>
            <a:off x="771020" y="1392120"/>
            <a:ext cx="10054200" cy="400106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ES" sz="3200" b="1"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EMPRESAS HOMOLOGADAS:</a:t>
            </a:r>
            <a:endParaRPr sz="3200" b="1"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0" lvl="0" indent="0" algn="l" rtl="0">
              <a:spcBef>
                <a:spcPts val="0"/>
              </a:spcBef>
              <a:spcAft>
                <a:spcPts val="0"/>
              </a:spcAft>
              <a:buNone/>
            </a:pPr>
            <a:endParaRPr sz="1600" b="1"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215900" lvl="0" algn="l" rtl="0">
              <a:lnSpc>
                <a:spcPct val="150000"/>
              </a:lnSpc>
              <a:spcBef>
                <a:spcPts val="0"/>
              </a:spcBef>
              <a:spcAft>
                <a:spcPts val="0"/>
              </a:spcAft>
              <a:buSzPts val="200"/>
            </a:pPr>
            <a:r>
              <a:rPr lang="es-ES" sz="2800"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   AUTOCARES MISOL S.L.</a:t>
            </a:r>
          </a:p>
          <a:p>
            <a:pPr marL="215900" lvl="0" algn="l" rtl="0">
              <a:lnSpc>
                <a:spcPct val="150000"/>
              </a:lnSpc>
              <a:spcBef>
                <a:spcPts val="0"/>
              </a:spcBef>
              <a:spcAft>
                <a:spcPts val="0"/>
              </a:spcAft>
              <a:buSzPts val="200"/>
            </a:pPr>
            <a:r>
              <a:rPr lang="es-ES" sz="2800"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   LA MELILLENSE S.L.</a:t>
            </a:r>
          </a:p>
          <a:p>
            <a:pPr marL="215900">
              <a:lnSpc>
                <a:spcPct val="150000"/>
              </a:lnSpc>
              <a:buSzPts val="200"/>
            </a:pPr>
            <a:r>
              <a:rPr lang="es-ES" sz="2800"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   LA SERRANICA S.L.</a:t>
            </a:r>
          </a:p>
          <a:p>
            <a:pPr marL="215900" lvl="0" algn="l" rtl="0">
              <a:lnSpc>
                <a:spcPct val="150000"/>
              </a:lnSpc>
              <a:spcBef>
                <a:spcPts val="0"/>
              </a:spcBef>
              <a:spcAft>
                <a:spcPts val="0"/>
              </a:spcAft>
              <a:buSzPts val="200"/>
            </a:pPr>
            <a:r>
              <a:rPr lang="es-ES" sz="2800"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rPr>
              <a:t>-   SUBUS GRUPO DE TRANSPORTE S.L.</a:t>
            </a:r>
          </a:p>
          <a:p>
            <a:pPr marL="215900" lvl="0" algn="l" rtl="0">
              <a:spcBef>
                <a:spcPts val="0"/>
              </a:spcBef>
              <a:spcAft>
                <a:spcPts val="0"/>
              </a:spcAft>
              <a:buSzPts val="200"/>
            </a:pPr>
            <a:endParaRPr lang="es-ES" sz="1600" b="1" dirty="0">
              <a:solidFill>
                <a:schemeClr val="dk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457200" lvl="0" indent="-241300" algn="l" rtl="0">
              <a:spcBef>
                <a:spcPts val="0"/>
              </a:spcBef>
              <a:spcAft>
                <a:spcPts val="0"/>
              </a:spcAft>
              <a:buSzPts val="200"/>
              <a:buFont typeface="Calibri"/>
              <a:buChar char="●"/>
            </a:pPr>
            <a:endParaRPr sz="1600" b="1"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725082" y="929922"/>
            <a:ext cx="10515600" cy="5332333"/>
          </a:xfrm>
          <a:prstGeom prst="rect">
            <a:avLst/>
          </a:prstGeom>
          <a:noFill/>
          <a:ln>
            <a:noFill/>
          </a:ln>
        </p:spPr>
        <p:txBody>
          <a:bodyPr spcFirstLastPara="1" wrap="square" lIns="91425" tIns="45700" rIns="91425" bIns="45700" anchor="t" anchorCtr="0">
            <a:normAutofit fontScale="25000" lnSpcReduction="20000"/>
          </a:bodyPr>
          <a:lstStyle/>
          <a:p>
            <a:pPr marL="1143000" marR="1905" lvl="2" indent="-228600" algn="just" fontAlgn="base">
              <a:lnSpc>
                <a:spcPct val="105000"/>
              </a:lnSpc>
              <a:spcAft>
                <a:spcPts val="205"/>
              </a:spcAft>
              <a:buClr>
                <a:srgbClr val="000000"/>
              </a:buClr>
              <a:buSzPts val="1200"/>
              <a:buFont typeface="Symbol" panose="05050102010706020507" pitchFamily="18" charset="2"/>
              <a:buChar char="-"/>
            </a:pPr>
            <a:endParaRPr lang="es-ES" sz="10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fontAlgn="base">
              <a:lnSpc>
                <a:spcPct val="110000"/>
              </a:lnSpc>
              <a:buSzPts val="3600"/>
              <a:buNone/>
            </a:pPr>
            <a:r>
              <a:rPr lang="es-ES" sz="5600" b="1" dirty="0">
                <a:latin typeface="Frutiger-Light" panose="02020603050405020304" pitchFamily="18" charset="0"/>
                <a:ea typeface="Frutiger-Light" panose="02020603050405020304" pitchFamily="18" charset="0"/>
                <a:cs typeface="Frutiger-Light" panose="02020603050405020304" pitchFamily="18" charset="0"/>
              </a:rPr>
              <a:t>RELACIÓN DE LOS DISTINTOS SERVICIOS REQUERIDOS:</a:t>
            </a:r>
          </a:p>
          <a:p>
            <a:pPr marL="0" indent="0" algn="just" fontAlgn="base">
              <a:lnSpc>
                <a:spcPct val="110000"/>
              </a:lnSpc>
              <a:buSzPts val="3600"/>
              <a:buNone/>
            </a:pPr>
            <a:endParaRPr lang="es-ES" sz="5600" b="1" dirty="0">
              <a:latin typeface="Frutiger-Light" panose="02020603050405020304" pitchFamily="18" charset="0"/>
              <a:ea typeface="Frutiger-Light" panose="02020603050405020304" pitchFamily="18" charset="0"/>
              <a:cs typeface="Frutiger-Light" panose="02020603050405020304" pitchFamily="18" charset="0"/>
            </a:endParaRPr>
          </a:p>
          <a:p>
            <a:pPr marL="990600" indent="-180975" algn="just" defTabSz="714375" fontAlgn="base">
              <a:lnSpc>
                <a:spcPct val="120000"/>
              </a:lnSpc>
              <a:spcBef>
                <a:spcPts val="600"/>
              </a:spcBef>
              <a:buSzPts val="3600"/>
              <a:buNone/>
            </a:pPr>
            <a:r>
              <a:rPr lang="es-ES" sz="5600" b="1" dirty="0">
                <a:latin typeface="Frutiger-Light" panose="02020603050405020304" pitchFamily="18" charset="0"/>
                <a:ea typeface="Frutiger-Light" panose="02020603050405020304" pitchFamily="18" charset="0"/>
                <a:cs typeface="Frutiger-Light" panose="02020603050405020304" pitchFamily="18" charset="0"/>
              </a:rPr>
              <a:t>	MEDIO DÍA </a:t>
            </a:r>
          </a:p>
          <a:p>
            <a:pPr marL="990600" indent="0" algn="just" defTabSz="714375" fontAlgn="base">
              <a:lnSpc>
                <a:spcPct val="120000"/>
              </a:lnSpc>
              <a:spcBef>
                <a:spcPts val="600"/>
              </a:spcBef>
              <a:buSzPts val="3600"/>
              <a:buNone/>
            </a:pPr>
            <a:r>
              <a:rPr lang="es-ES" sz="5600" dirty="0">
                <a:latin typeface="Frutiger-Light" panose="02020603050405020304" pitchFamily="18" charset="0"/>
                <a:ea typeface="Frutiger-Light" panose="02020603050405020304" pitchFamily="18" charset="0"/>
                <a:cs typeface="Frutiger-Light" panose="02020603050405020304" pitchFamily="18" charset="0"/>
              </a:rPr>
              <a:t>Serán considerados los servicios con una duración inferior a 6 horas, con salida desde el punto de origen establecido por la UMH y retorno al punto de origen, aunque el regreso se realice más tarde de las 00:00 horas</a:t>
            </a:r>
          </a:p>
          <a:p>
            <a:pPr marL="7620" marR="1905" indent="0" algn="just">
              <a:lnSpc>
                <a:spcPct val="105000"/>
              </a:lnSpc>
              <a:spcAft>
                <a:spcPts val="45"/>
              </a:spcAft>
              <a:buNone/>
            </a:pPr>
            <a:r>
              <a:rPr lang="es-ES" sz="5600" dirty="0">
                <a:latin typeface="Frutiger-Light" panose="02020603050405020304" pitchFamily="18" charset="0"/>
                <a:ea typeface="Frutiger-Light" panose="02020603050405020304" pitchFamily="18" charset="0"/>
                <a:cs typeface="Frutiger-Light" panose="02020603050405020304" pitchFamily="18" charset="0"/>
              </a:rPr>
              <a:t>	</a:t>
            </a:r>
            <a:r>
              <a:rPr lang="es-ES" sz="5600" b="1" dirty="0">
                <a:latin typeface="Frutiger-Light" panose="02020603050405020304" pitchFamily="18" charset="0"/>
                <a:ea typeface="Frutiger-Light" panose="02020603050405020304" pitchFamily="18" charset="0"/>
                <a:cs typeface="Frutiger-Light" panose="02020603050405020304" pitchFamily="18" charset="0"/>
              </a:rPr>
              <a:t>DÍA COMPLETO</a:t>
            </a:r>
          </a:p>
          <a:p>
            <a:pPr marL="990600" marR="1905" indent="-447675" algn="just">
              <a:lnSpc>
                <a:spcPct val="120000"/>
              </a:lnSpc>
              <a:spcBef>
                <a:spcPts val="600"/>
              </a:spcBef>
              <a:spcAft>
                <a:spcPts val="45"/>
              </a:spcAft>
              <a:buNone/>
            </a:pPr>
            <a:r>
              <a:rPr lang="es-ES" sz="5600" b="1" dirty="0">
                <a:latin typeface="Frutiger-Light" panose="02020603050405020304" pitchFamily="18" charset="0"/>
                <a:ea typeface="Frutiger-Light" panose="02020603050405020304" pitchFamily="18" charset="0"/>
                <a:cs typeface="Frutiger-Light" panose="02020603050405020304" pitchFamily="18" charset="0"/>
              </a:rPr>
              <a:t>	</a:t>
            </a:r>
            <a:r>
              <a:rPr lang="es-ES" sz="5600" dirty="0">
                <a:latin typeface="Frutiger-Light" panose="02020603050405020304" pitchFamily="18" charset="0"/>
                <a:ea typeface="Frutiger-Light" panose="02020603050405020304" pitchFamily="18" charset="0"/>
                <a:cs typeface="Frutiger-Light" panose="02020603050405020304" pitchFamily="18" charset="0"/>
              </a:rPr>
              <a:t>Serán considerados los servicios con una duración superior a 6 horas e inferior a 15 horas, con salida desde el punto de origen establecido por la UMH y retorno al punto de origen. Se considerará día completo los desplazamientos con la duración establecida, aunque el regreso se realice más tarde de las 00:00 horas. </a:t>
            </a:r>
          </a:p>
          <a:p>
            <a:pPr marL="7620" marR="1905" indent="0" algn="just">
              <a:lnSpc>
                <a:spcPct val="105000"/>
              </a:lnSpc>
              <a:spcAft>
                <a:spcPts val="45"/>
              </a:spcAft>
              <a:buNone/>
            </a:pPr>
            <a:endParaRPr lang="es-ES" sz="5600" dirty="0">
              <a:latin typeface="Frutiger-Light" panose="02020603050405020304" pitchFamily="18" charset="0"/>
              <a:ea typeface="Frutiger-Light" panose="02020603050405020304" pitchFamily="18" charset="0"/>
              <a:cs typeface="Frutiger-Light" panose="02020603050405020304" pitchFamily="18" charset="0"/>
            </a:endParaRPr>
          </a:p>
          <a:p>
            <a:pPr marL="7620" marR="1905" indent="0" algn="just">
              <a:lnSpc>
                <a:spcPct val="105000"/>
              </a:lnSpc>
              <a:spcAft>
                <a:spcPts val="45"/>
              </a:spcAft>
              <a:buNone/>
            </a:pPr>
            <a:r>
              <a:rPr lang="es-ES" sz="5600" dirty="0">
                <a:latin typeface="Frutiger-Light" panose="02020603050405020304" pitchFamily="18" charset="0"/>
                <a:ea typeface="Frutiger-Light" panose="02020603050405020304" pitchFamily="18" charset="0"/>
                <a:cs typeface="Frutiger-Light" panose="02020603050405020304" pitchFamily="18" charset="0"/>
              </a:rPr>
              <a:t>Para hallar el importe total a facturar en los viajes de duración superior a un día, primero se prorrateará el número total de kilómetros realizados durante todos los días de viaje entre el número de días de duración. El resultado se facturará de la siguiente manera:</a:t>
            </a:r>
          </a:p>
          <a:p>
            <a:pPr marL="990600" marR="1905" lvl="2" indent="-180975" algn="just" fontAlgn="base">
              <a:lnSpc>
                <a:spcPct val="105000"/>
              </a:lnSpc>
              <a:spcAft>
                <a:spcPts val="215"/>
              </a:spcAft>
              <a:buClr>
                <a:srgbClr val="000000"/>
              </a:buClr>
              <a:buSzPts val="1200"/>
              <a:buFont typeface="Wingdings" panose="05000000000000000000" pitchFamily="2" charset="2"/>
              <a:buChar char="q"/>
            </a:pPr>
            <a:r>
              <a:rPr lang="es-ES" sz="5600" dirty="0">
                <a:latin typeface="Frutiger-Light" panose="02020603050405020304" pitchFamily="18" charset="0"/>
                <a:ea typeface="Frutiger-Light" panose="02020603050405020304" pitchFamily="18" charset="0"/>
                <a:cs typeface="Frutiger-Light" panose="02020603050405020304" pitchFamily="18" charset="0"/>
              </a:rPr>
              <a:t>Si la media de kilómetros diaria es inferior a 201 km, se facturará, por cada día de viaje, el importe ofertado para más de un día correspondiente al tramo “Hasta 200 km diarios”. </a:t>
            </a:r>
          </a:p>
          <a:p>
            <a:pPr marL="990600" marR="1905" lvl="2" indent="-180975" algn="just" fontAlgn="base">
              <a:lnSpc>
                <a:spcPct val="105000"/>
              </a:lnSpc>
              <a:spcAft>
                <a:spcPts val="45"/>
              </a:spcAft>
              <a:buClr>
                <a:srgbClr val="000000"/>
              </a:buClr>
              <a:buSzPts val="1200"/>
              <a:buFont typeface="Wingdings" panose="05000000000000000000" pitchFamily="2" charset="2"/>
              <a:buChar char="q"/>
            </a:pPr>
            <a:r>
              <a:rPr lang="es-ES" sz="5600" dirty="0">
                <a:latin typeface="Frutiger-Light" panose="02020603050405020304" pitchFamily="18" charset="0"/>
                <a:ea typeface="Frutiger-Light" panose="02020603050405020304" pitchFamily="18" charset="0"/>
                <a:cs typeface="Frutiger-Light" panose="02020603050405020304" pitchFamily="18" charset="0"/>
              </a:rPr>
              <a:t>Si la media de kilómetros diaria se encuentra entre 201 y 350 km, se facturará, por cada día de viaje, el importe ofertado para más de un día correspondiente al tramo “de 201 a 350 km”. </a:t>
            </a:r>
          </a:p>
          <a:p>
            <a:pPr marL="990600" marR="1905" lvl="2" indent="-180975" algn="just" fontAlgn="base">
              <a:lnSpc>
                <a:spcPct val="105000"/>
              </a:lnSpc>
              <a:spcAft>
                <a:spcPts val="45"/>
              </a:spcAft>
              <a:buClr>
                <a:srgbClr val="000000"/>
              </a:buClr>
              <a:buSzPts val="1200"/>
              <a:buFont typeface="Wingdings" panose="05000000000000000000" pitchFamily="2" charset="2"/>
              <a:buChar char="q"/>
            </a:pPr>
            <a:r>
              <a:rPr lang="es-ES" sz="5600" dirty="0">
                <a:latin typeface="Frutiger-Light" panose="02020603050405020304" pitchFamily="18" charset="0"/>
                <a:ea typeface="Frutiger-Light" panose="02020603050405020304" pitchFamily="18" charset="0"/>
                <a:cs typeface="Frutiger-Light" panose="02020603050405020304" pitchFamily="18" charset="0"/>
              </a:rPr>
              <a:t>En los trayectos superiores a 350 kilómetros, se facturará el importe ofertado para el intervalo “350” según el tipo de servicio y capacidad del autobús. El resto de kilómetros, hasta el total realizado, se multiplicará por el precio unitario ofertado por la empresa.</a:t>
            </a:r>
            <a:endParaRPr lang="es-ES" sz="5600" b="1"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grpSp>
        <p:nvGrpSpPr>
          <p:cNvPr id="8" name="Diagram group">
            <a:extLst>
              <a:ext uri="{FF2B5EF4-FFF2-40B4-BE49-F238E27FC236}">
                <a16:creationId xmlns:a16="http://schemas.microsoft.com/office/drawing/2014/main" id="{08F395DC-CF26-63DF-368B-6936CEB88578}"/>
              </a:ext>
            </a:extLst>
          </p:cNvPr>
          <p:cNvGrpSpPr/>
          <p:nvPr/>
        </p:nvGrpSpPr>
        <p:grpSpPr>
          <a:xfrm>
            <a:off x="901335" y="1723808"/>
            <a:ext cx="718650" cy="622949"/>
            <a:chOff x="58638" y="8446"/>
            <a:chExt cx="467049" cy="467049"/>
          </a:xfrm>
          <a:scene3d>
            <a:camera prst="obliqueTopLeft"/>
            <a:lightRig rig="threePt" dir="t"/>
          </a:scene3d>
        </p:grpSpPr>
        <p:sp>
          <p:nvSpPr>
            <p:cNvPr id="9" name="Elipse 8">
              <a:extLst>
                <a:ext uri="{FF2B5EF4-FFF2-40B4-BE49-F238E27FC236}">
                  <a16:creationId xmlns:a16="http://schemas.microsoft.com/office/drawing/2014/main" id="{FD29697F-D9D4-A2D7-E719-F2B5BB5741D8}"/>
                </a:ext>
              </a:extLst>
            </p:cNvPr>
            <p:cNvSpPr/>
            <p:nvPr/>
          </p:nvSpPr>
          <p:spPr>
            <a:xfrm>
              <a:off x="58638" y="8446"/>
              <a:ext cx="467049" cy="467049"/>
            </a:xfrm>
            <a:prstGeom prst="ellipse">
              <a:avLst/>
            </a:prstGeom>
            <a:gradFill rotWithShape="1">
              <a:gsLst>
                <a:gs pos="0">
                  <a:srgbClr val="4472C4">
                    <a:tint val="40000"/>
                    <a:hueOff val="0"/>
                    <a:satOff val="0"/>
                    <a:lumOff val="0"/>
                    <a:alphaOff val="0"/>
                    <a:satMod val="103000"/>
                    <a:lumMod val="102000"/>
                    <a:tint val="94000"/>
                  </a:srgbClr>
                </a:gs>
                <a:gs pos="50000">
                  <a:srgbClr val="4472C4">
                    <a:tint val="40000"/>
                    <a:hueOff val="0"/>
                    <a:satOff val="0"/>
                    <a:lumOff val="0"/>
                    <a:alphaOff val="0"/>
                    <a:satMod val="110000"/>
                    <a:lumMod val="100000"/>
                    <a:shade val="100000"/>
                  </a:srgbClr>
                </a:gs>
                <a:gs pos="100000">
                  <a:srgbClr val="4472C4">
                    <a:tint val="40000"/>
                    <a:hueOff val="0"/>
                    <a:satOff val="0"/>
                    <a:lumOff val="0"/>
                    <a:alphaOff val="0"/>
                    <a:lumMod val="99000"/>
                    <a:satMod val="120000"/>
                    <a:shade val="78000"/>
                  </a:srgbClr>
                </a:gs>
              </a:gsLst>
              <a:lin ang="5400000" scaled="0"/>
            </a:gradFill>
            <a:ln>
              <a:noFill/>
            </a:ln>
            <a:effectLst/>
            <a:scene3d>
              <a:camera prst="obliqueTopLeft"/>
              <a:lightRig rig="threePt" dir="t"/>
            </a:scene3d>
            <a:sp3d z="-152400" extrusionH="63500" prstMaterial="matte">
              <a:bevelT w="144450" h="6350" prst="relaxedInset"/>
              <a:contourClr>
                <a:sysClr val="window" lastClr="FFFFFF"/>
              </a:contourClr>
            </a:sp3d>
          </p:spPr>
        </p:sp>
        <p:sp>
          <p:nvSpPr>
            <p:cNvPr id="10" name="Cuerda 9">
              <a:extLst>
                <a:ext uri="{FF2B5EF4-FFF2-40B4-BE49-F238E27FC236}">
                  <a16:creationId xmlns:a16="http://schemas.microsoft.com/office/drawing/2014/main" id="{8ED697D3-4288-F656-AC57-30E585D09450}"/>
                </a:ext>
              </a:extLst>
            </p:cNvPr>
            <p:cNvSpPr/>
            <p:nvPr/>
          </p:nvSpPr>
          <p:spPr>
            <a:xfrm>
              <a:off x="105343" y="55151"/>
              <a:ext cx="373639" cy="373639"/>
            </a:xfrm>
            <a:prstGeom prst="chord">
              <a:avLst>
                <a:gd name="adj1" fmla="val 0"/>
                <a:gd name="adj2" fmla="val 10800000"/>
              </a:avLst>
            </a:prstGeom>
            <a:gradFill rotWithShape="1">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bliqueTopLeft"/>
              <a:lightRig rig="threePt" dir="t"/>
            </a:scene3d>
            <a:sp3d prstMaterial="plastic">
              <a:bevelT w="127000" h="25400" prst="relaxedInset"/>
            </a:sp3d>
          </p:spPr>
        </p:sp>
      </p:grpSp>
      <p:pic>
        <p:nvPicPr>
          <p:cNvPr id="20" name="Imagen 19">
            <a:extLst>
              <a:ext uri="{FF2B5EF4-FFF2-40B4-BE49-F238E27FC236}">
                <a16:creationId xmlns:a16="http://schemas.microsoft.com/office/drawing/2014/main" id="{5FB29A1F-90F5-4586-32C8-7286A464C831}"/>
              </a:ext>
            </a:extLst>
          </p:cNvPr>
          <p:cNvPicPr>
            <a:picLocks noChangeAspect="1"/>
          </p:cNvPicPr>
          <p:nvPr/>
        </p:nvPicPr>
        <p:blipFill>
          <a:blip r:embed="rId4"/>
          <a:stretch>
            <a:fillRect/>
          </a:stretch>
        </p:blipFill>
        <p:spPr>
          <a:xfrm>
            <a:off x="814534" y="2712539"/>
            <a:ext cx="823031" cy="823031"/>
          </a:xfrm>
          <a:prstGeom prst="rect">
            <a:avLst/>
          </a:prstGeom>
        </p:spPr>
      </p:pic>
    </p:spTree>
    <p:extLst>
      <p:ext uri="{BB962C8B-B14F-4D97-AF65-F5344CB8AC3E}">
        <p14:creationId xmlns:p14="http://schemas.microsoft.com/office/powerpoint/2010/main" val="257385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1016000"/>
            <a:ext cx="10515600" cy="5160963"/>
          </a:xfrm>
          <a:prstGeom prst="rect">
            <a:avLst/>
          </a:prstGeom>
          <a:noFill/>
          <a:ln>
            <a:noFill/>
          </a:ln>
        </p:spPr>
        <p:txBody>
          <a:bodyPr spcFirstLastPara="1" wrap="square" lIns="91425" tIns="45700" rIns="91425" bIns="45700" anchor="t" anchorCtr="0">
            <a:normAutofit/>
          </a:bodyPr>
          <a:lstStyle/>
          <a:p>
            <a:pPr marL="114300" indent="0">
              <a:buNone/>
            </a:pPr>
            <a:r>
              <a:rPr lang="es-ES" sz="18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CONDICIONES DE LA PRESTACIÓN</a:t>
            </a:r>
          </a:p>
          <a:p>
            <a:pPr algn="l"/>
            <a:endParaRPr lang="es-ES" sz="1800" b="0" i="0" u="none" strike="noStrike" baseline="0" dirty="0">
              <a:solidFill>
                <a:srgbClr val="000000"/>
              </a:solidFill>
              <a:latin typeface="Frutiger LT Std 55 Roman" panose="020B0602020204020204" pitchFamily="34" charset="0"/>
            </a:endParaRP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s-ES" sz="1600" b="1"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endParaRPr kumimoji="0" sz="1200" b="1" i="0" u="none" strike="noStrike" kern="0" cap="none" spc="0" normalizeH="0" baseline="0" noProof="0" dirty="0">
              <a:ln>
                <a:noFill/>
              </a:ln>
              <a:solidFill>
                <a:srgbClr val="000000"/>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kumimoji="0" lang="es-ES" sz="1800" b="1"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kumimoji="0" sz="1800" b="1"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5" name="Rectángulo 4">
            <a:extLst>
              <a:ext uri="{FF2B5EF4-FFF2-40B4-BE49-F238E27FC236}">
                <a16:creationId xmlns:a16="http://schemas.microsoft.com/office/drawing/2014/main" id="{E84F8E7D-63B1-4AE7-AE5E-D144EAB29DBC}"/>
              </a:ext>
            </a:extLst>
          </p:cNvPr>
          <p:cNvSpPr/>
          <p:nvPr/>
        </p:nvSpPr>
        <p:spPr>
          <a:xfrm>
            <a:off x="1101209" y="1513094"/>
            <a:ext cx="7923014" cy="415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800" b="0" i="0" u="none" strike="noStrike" kern="0" cap="none" spc="0" normalizeH="0" baseline="0" noProof="0" dirty="0">
                <a:ln>
                  <a:noFill/>
                </a:ln>
                <a:solidFill>
                  <a:srgbClr val="000000"/>
                </a:solidFill>
                <a:effectLst/>
                <a:uLnTx/>
                <a:uFillTx/>
                <a:latin typeface="Frutiger LT Std 55 Roman" panose="020B0602020204020204" pitchFamily="34" charset="0"/>
                <a:ea typeface="+mn-ea"/>
                <a:cs typeface="+mn-cs"/>
                <a:sym typeface="Arial"/>
              </a:rPr>
              <a:t> </a:t>
            </a:r>
            <a:r>
              <a:rPr kumimoji="0" lang="es-ES" sz="1800" b="1" i="0" u="none" strike="noStrike" kern="0" cap="none" spc="0" normalizeH="0" baseline="0" noProof="0" dirty="0">
                <a:ln>
                  <a:noFill/>
                </a:ln>
                <a:solidFill>
                  <a:srgbClr val="000000"/>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rPr>
              <a:t>Lugar y puesta a disposición del servicio</a:t>
            </a:r>
            <a:endParaRPr kumimoji="0" lang="es-ES" sz="1400" b="0"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endParaRPr>
          </a:p>
        </p:txBody>
      </p:sp>
      <p:sp>
        <p:nvSpPr>
          <p:cNvPr id="7" name="Rectángulo: esquinas redondeadas 6">
            <a:extLst>
              <a:ext uri="{FF2B5EF4-FFF2-40B4-BE49-F238E27FC236}">
                <a16:creationId xmlns:a16="http://schemas.microsoft.com/office/drawing/2014/main" id="{34CEDF24-6C59-4049-83FE-DF33F2DE40A0}"/>
              </a:ext>
            </a:extLst>
          </p:cNvPr>
          <p:cNvSpPr/>
          <p:nvPr/>
        </p:nvSpPr>
        <p:spPr>
          <a:xfrm>
            <a:off x="1753160" y="4479928"/>
            <a:ext cx="8685679" cy="36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0"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rPr>
              <a:t>Los desplazamientos se ajustarán al itinerario organizado por la UMH.</a:t>
            </a:r>
          </a:p>
        </p:txBody>
      </p:sp>
      <p:sp>
        <p:nvSpPr>
          <p:cNvPr id="13" name="Rectángulo: esquinas redondeadas 12">
            <a:extLst>
              <a:ext uri="{FF2B5EF4-FFF2-40B4-BE49-F238E27FC236}">
                <a16:creationId xmlns:a16="http://schemas.microsoft.com/office/drawing/2014/main" id="{D8074B61-A977-44E7-A082-72CEF150C8F1}"/>
              </a:ext>
            </a:extLst>
          </p:cNvPr>
          <p:cNvSpPr/>
          <p:nvPr/>
        </p:nvSpPr>
        <p:spPr>
          <a:xfrm>
            <a:off x="1772893" y="3748220"/>
            <a:ext cx="8685679" cy="36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0"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rPr>
              <a:t>El servicio podrá realizarse cualquier día de la semana, incluyendo domingos y festivos</a:t>
            </a:r>
            <a:r>
              <a:rPr kumimoji="0" lang="es-ES" sz="1400" b="0" i="0" u="none" strike="noStrike" kern="0" cap="none" spc="0" normalizeH="0" baseline="0" noProof="0" dirty="0">
                <a:ln>
                  <a:noFill/>
                </a:ln>
                <a:solidFill>
                  <a:srgbClr val="FFFFFF"/>
                </a:solidFill>
                <a:effectLst/>
                <a:uLnTx/>
                <a:uFillTx/>
                <a:latin typeface="Arial"/>
                <a:ea typeface="+mn-ea"/>
                <a:cs typeface="+mn-cs"/>
                <a:sym typeface="Arial"/>
              </a:rPr>
              <a:t>.</a:t>
            </a:r>
          </a:p>
        </p:txBody>
      </p:sp>
      <p:sp>
        <p:nvSpPr>
          <p:cNvPr id="17" name="Rectángulo: esquinas redondeadas 16">
            <a:extLst>
              <a:ext uri="{FF2B5EF4-FFF2-40B4-BE49-F238E27FC236}">
                <a16:creationId xmlns:a16="http://schemas.microsoft.com/office/drawing/2014/main" id="{1DA3023A-CD47-484A-91E6-AB182E6191AE}"/>
              </a:ext>
            </a:extLst>
          </p:cNvPr>
          <p:cNvSpPr/>
          <p:nvPr/>
        </p:nvSpPr>
        <p:spPr>
          <a:xfrm>
            <a:off x="1769422" y="3055710"/>
            <a:ext cx="8685679" cy="360000"/>
          </a:xfrm>
          <a:prstGeom prst="roundRect">
            <a:avLst>
              <a:gd name="adj" fmla="val 217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0"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rPr>
              <a:t>La empresa contratada deberá garantizar la prestación del servicio requerido acorde a la demanda solicitada, con los tiempos y programación acordada.</a:t>
            </a:r>
          </a:p>
        </p:txBody>
      </p:sp>
      <p:sp>
        <p:nvSpPr>
          <p:cNvPr id="18" name="Rectángulo: esquinas redondeadas 17">
            <a:extLst>
              <a:ext uri="{FF2B5EF4-FFF2-40B4-BE49-F238E27FC236}">
                <a16:creationId xmlns:a16="http://schemas.microsoft.com/office/drawing/2014/main" id="{D019CD44-6E8F-4E41-B0B2-D45BD7F29052}"/>
              </a:ext>
            </a:extLst>
          </p:cNvPr>
          <p:cNvSpPr/>
          <p:nvPr/>
        </p:nvSpPr>
        <p:spPr>
          <a:xfrm>
            <a:off x="1769423" y="2119095"/>
            <a:ext cx="8689149" cy="6041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0" i="0" u="none" strike="noStrike" kern="0" cap="none" spc="0" normalizeH="0" baseline="0" noProof="0" dirty="0">
                <a:ln>
                  <a:noFill/>
                </a:ln>
                <a:solidFill>
                  <a:srgbClr val="FFFFFF"/>
                </a:solidFill>
                <a:effectLst/>
                <a:uLnTx/>
                <a:uFillTx/>
                <a:latin typeface="Frutiger-Light" panose="02020603050405020304" pitchFamily="18" charset="0"/>
                <a:ea typeface="Frutiger-Light" panose="02020603050405020304" pitchFamily="18" charset="0"/>
                <a:cs typeface="Frutiger-Light" panose="02020603050405020304" pitchFamily="18" charset="0"/>
                <a:sym typeface="Arial"/>
              </a:rPr>
              <a:t>El servicio de transporte deberá proporcionar la flota de autobuses que se requiera, de acuerdo al uso y número de pasajeros indicados para llevar a cabo la actividad programada.</a:t>
            </a:r>
          </a:p>
        </p:txBody>
      </p:sp>
      <p:sp>
        <p:nvSpPr>
          <p:cNvPr id="11" name="Abrir llave 10">
            <a:extLst>
              <a:ext uri="{FF2B5EF4-FFF2-40B4-BE49-F238E27FC236}">
                <a16:creationId xmlns:a16="http://schemas.microsoft.com/office/drawing/2014/main" id="{F49306E9-1B90-47EC-BA59-C26583FCDDC5}"/>
              </a:ext>
            </a:extLst>
          </p:cNvPr>
          <p:cNvSpPr/>
          <p:nvPr/>
        </p:nvSpPr>
        <p:spPr>
          <a:xfrm>
            <a:off x="1265844" y="2087254"/>
            <a:ext cx="419182" cy="2842017"/>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s-ES" sz="1400" b="0" i="0" u="none" strike="noStrike" kern="0" cap="none" spc="0" normalizeH="0" baseline="0" noProof="0">
              <a:ln>
                <a:noFill/>
              </a:ln>
              <a:solidFill>
                <a:srgbClr val="000000"/>
              </a:solidFill>
              <a:effectLst/>
              <a:uLnTx/>
              <a:uFillTx/>
              <a:latin typeface="Arial"/>
              <a:ea typeface="+mn-ea"/>
              <a:cs typeface="+mn-cs"/>
              <a:sym typeface="Arial"/>
            </a:endParaRPr>
          </a:p>
        </p:txBody>
      </p:sp>
    </p:spTree>
    <p:extLst>
      <p:ext uri="{BB962C8B-B14F-4D97-AF65-F5344CB8AC3E}">
        <p14:creationId xmlns:p14="http://schemas.microsoft.com/office/powerpoint/2010/main" val="158313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932154" y="852256"/>
            <a:ext cx="10421649" cy="5324707"/>
          </a:xfrm>
          <a:prstGeom prst="rect">
            <a:avLst/>
          </a:prstGeom>
          <a:noFill/>
          <a:ln>
            <a:noFill/>
          </a:ln>
        </p:spPr>
        <p:txBody>
          <a:bodyPr spcFirstLastPara="1" wrap="square" lIns="91425" tIns="45700" rIns="91425" bIns="45700" anchor="t" anchorCtr="0">
            <a:noAutofit/>
          </a:bodyPr>
          <a:lstStyle/>
          <a:p>
            <a:pPr marL="114300" indent="0">
              <a:buNone/>
            </a:pPr>
            <a:r>
              <a:rPr lang="es-ES" sz="18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Solicitud de prestación de servicios y facturación</a:t>
            </a:r>
            <a:r>
              <a:rPr lang="es-ES" sz="18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t>
            </a:r>
          </a:p>
          <a:p>
            <a:pPr marL="114300" lvl="0" indent="0" algn="just" rtl="0">
              <a:lnSpc>
                <a:spcPct val="90000"/>
              </a:lnSpc>
              <a:spcBef>
                <a:spcPts val="1001"/>
              </a:spcBef>
              <a:spcAft>
                <a:spcPts val="0"/>
              </a:spcAft>
              <a:buSzPts val="1800"/>
              <a:buNone/>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Cada unidad administrativa de la Universidad realizará sus solicitudes de servicio, preferentemente, mediante uso de los medios electrónicos habilitados al efecto por las empresas adjudicatarias o por correo electrónico. </a:t>
            </a:r>
            <a:r>
              <a:rPr lang="es-ES" sz="1100" b="0" i="0" u="none" strike="noStrike"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sym typeface="Arial"/>
              </a:rPr>
              <a:t>El responsable del servicio en cada una de las Escuelas, Facultad, Centros, Departamentos y Servicios organizará el traslado realizando </a:t>
            </a:r>
            <a:r>
              <a:rPr lang="es-ES" sz="1100" b="1" i="0" u="none" strike="noStrike"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sym typeface="Arial"/>
              </a:rPr>
              <a:t>la solicitud de servicio con una antelación mínima de 5 días hábiles </a:t>
            </a:r>
            <a:r>
              <a:rPr lang="es-ES" sz="1100" b="0" i="0" u="none" strike="noStrike"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sym typeface="Arial"/>
              </a:rPr>
              <a:t>antes de la fecha en la que servicio haya de realizarse detallando las necesidades concretas de transporte que se demanden.</a:t>
            </a:r>
            <a:endPar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En la solicitud de contratación de cada uno de los servicios se indicará: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La actividad a realizar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itinerario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número de pasajeros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lugar, fecha y hora estimada de salida y regreso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Otra información que se pueda considerar de relevancia para la organización y desarrollo del servicio</a:t>
            </a:r>
          </a:p>
          <a:p>
            <a:pPr marL="114300" indent="0">
              <a:buNone/>
            </a:pPr>
            <a:r>
              <a:rPr lang="es-ES" sz="1100" b="1" i="0" u="sng"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La facturación</a:t>
            </a: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correspondiente a los servicios prestados, se realizará a la unidad o centro al que pertenezca el solicitante, debiéndose detallar de manera pormenorizada: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Los servicios prestados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Fecha y hora de salida y de regreso (si el viaje es de más de un día, fechas y horas de salida y de regreso)</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Capacidad del autobús utilizado</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Número de matricula </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Kilómetros recorridos</a:t>
            </a:r>
          </a:p>
          <a:p>
            <a:pPr indent="-280988">
              <a:buFont typeface="Wingdings" panose="05000000000000000000" pitchFamily="2" charset="2"/>
              <a:buChar char="Ø"/>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Referencia del expediente del Acuerdo Marco</a:t>
            </a:r>
          </a:p>
          <a:p>
            <a:pPr marL="114300" indent="0">
              <a:buNone/>
            </a:pPr>
            <a:r>
              <a:rPr lang="es-ES" sz="11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Se facturará el importe correspondiente al autobús que, por capacidad, se requiera para cada desplazamiento, independientemente de que la empresa adjudicataria ponga a disposición de la universidad uno de mayor capacidad. </a:t>
            </a:r>
            <a:endParaRPr lang="es-ES" sz="1100" b="1"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238112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1231641"/>
            <a:ext cx="10515600" cy="4945322"/>
          </a:xfrm>
          <a:prstGeom prst="rect">
            <a:avLst/>
          </a:prstGeom>
          <a:noFill/>
          <a:ln>
            <a:noFill/>
          </a:ln>
        </p:spPr>
        <p:txBody>
          <a:bodyPr spcFirstLastPara="1" wrap="square" lIns="91425" tIns="45700" rIns="91425" bIns="45700" anchor="t" anchorCtr="0">
            <a:normAutofit/>
          </a:bodyPr>
          <a:lstStyle/>
          <a:p>
            <a:pPr marL="0" indent="0" algn="just">
              <a:buNone/>
            </a:pPr>
            <a:r>
              <a:rPr lang="es-ES" sz="2000" b="1" dirty="0">
                <a:latin typeface="Frutiger-Light" panose="02020603050405020304" pitchFamily="18" charset="0"/>
                <a:ea typeface="Frutiger-Light" panose="02020603050405020304" pitchFamily="18" charset="0"/>
                <a:cs typeface="Frutiger-Light" panose="02020603050405020304" pitchFamily="18" charset="0"/>
              </a:rPr>
              <a:t>Para la elección de las empresas adjudicatarias se establece los umbrales siguientes según establece la cláusula 30 del </a:t>
            </a:r>
            <a:r>
              <a:rPr lang="es-ES" sz="2000" b="1" dirty="0">
                <a:latin typeface="Frutiger-Light" panose="02020603050405020304" pitchFamily="18" charset="0"/>
                <a:ea typeface="Frutiger-Light" panose="02020603050405020304" pitchFamily="18" charset="0"/>
                <a:cs typeface="Frutiger-Light" panose="02020603050405020304" pitchFamily="18" charset="0"/>
                <a:hlinkClick r:id="rId3"/>
              </a:rPr>
              <a:t>PCAP</a:t>
            </a:r>
            <a:endParaRPr lang="es-ES" sz="2000" b="1" dirty="0">
              <a:latin typeface="Frutiger-Light" panose="02020603050405020304" pitchFamily="18" charset="0"/>
              <a:ea typeface="Frutiger-Light" panose="02020603050405020304" pitchFamily="18" charset="0"/>
              <a:cs typeface="Frutiger-Light" panose="02020603050405020304" pitchFamily="18" charset="0"/>
            </a:endParaRPr>
          </a:p>
          <a:p>
            <a:pPr algn="just">
              <a:lnSpc>
                <a:spcPct val="120000"/>
              </a:lnSpc>
            </a:pPr>
            <a:r>
              <a:rPr lang="es-ES" sz="2000" b="1" i="1" dirty="0">
                <a:latin typeface="Frutiger-Light" panose="02020603050405020304" pitchFamily="18" charset="0"/>
                <a:ea typeface="Frutiger-Light" panose="02020603050405020304" pitchFamily="18" charset="0"/>
                <a:cs typeface="Frutiger-Light" panose="02020603050405020304" pitchFamily="18" charset="0"/>
              </a:rPr>
              <a:t>Si el importe del </a:t>
            </a:r>
            <a:r>
              <a:rPr lang="es-ES" sz="2000" b="1" i="1" u="sng" dirty="0">
                <a:latin typeface="Frutiger-Light" panose="02020603050405020304" pitchFamily="18" charset="0"/>
                <a:ea typeface="Frutiger-Light" panose="02020603050405020304" pitchFamily="18" charset="0"/>
                <a:cs typeface="Frutiger-Light" panose="02020603050405020304" pitchFamily="18" charset="0"/>
              </a:rPr>
              <a:t>valor estimado </a:t>
            </a:r>
            <a:r>
              <a:rPr lang="es-ES" sz="2000" b="1" i="1" dirty="0">
                <a:latin typeface="Frutiger-Light" panose="02020603050405020304" pitchFamily="18" charset="0"/>
                <a:ea typeface="Frutiger-Light" panose="02020603050405020304" pitchFamily="18" charset="0"/>
                <a:cs typeface="Frutiger-Light" panose="02020603050405020304" pitchFamily="18" charset="0"/>
              </a:rPr>
              <a:t>del servicio contratado fuese inferior a 2.500€ (IVA excluido): </a:t>
            </a:r>
          </a:p>
          <a:p>
            <a:pPr marL="0" indent="0" algn="just">
              <a:buNone/>
            </a:pPr>
            <a:r>
              <a:rPr lang="es-ES" sz="2000" dirty="0">
                <a:latin typeface="Frutiger-Light" panose="02020603050405020304" pitchFamily="18" charset="0"/>
                <a:ea typeface="Frutiger-Light" panose="02020603050405020304" pitchFamily="18" charset="0"/>
                <a:cs typeface="Frutiger-Light" panose="02020603050405020304" pitchFamily="18" charset="0"/>
              </a:rPr>
              <a:t>El peticionario podrá realizar el pedido </a:t>
            </a:r>
            <a:r>
              <a:rPr lang="es-ES" sz="2000" b="1" dirty="0">
                <a:latin typeface="Frutiger-Light" panose="02020603050405020304" pitchFamily="18" charset="0"/>
                <a:ea typeface="Frutiger-Light" panose="02020603050405020304" pitchFamily="18" charset="0"/>
                <a:cs typeface="Frutiger-Light" panose="02020603050405020304" pitchFamily="18" charset="0"/>
              </a:rPr>
              <a:t>directamente a una </a:t>
            </a:r>
            <a:r>
              <a:rPr lang="es-ES" sz="2000" dirty="0">
                <a:latin typeface="Frutiger-Light" panose="02020603050405020304" pitchFamily="18" charset="0"/>
                <a:ea typeface="Frutiger-Light" panose="02020603050405020304" pitchFamily="18" charset="0"/>
                <a:cs typeface="Frutiger-Light" panose="02020603050405020304" pitchFamily="18" charset="0"/>
              </a:rPr>
              <a:t>de las empresas homologadas en el lote, aunque se recomienda que se soliciten oferta a las empresas homologadas a efectos de que puedan mejorar o confirmar su oferta inicial. </a:t>
            </a:r>
          </a:p>
          <a:p>
            <a:pPr marL="0" indent="0" algn="just">
              <a:buNone/>
            </a:pPr>
            <a:endParaRPr lang="es-ES" sz="2000" b="1"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r>
              <a:rPr lang="es-ES" sz="2000" i="1" dirty="0">
                <a:latin typeface="Frutiger-Light" panose="02020603050405020304" pitchFamily="18" charset="0"/>
                <a:ea typeface="Frutiger-Light" panose="02020603050405020304" pitchFamily="18" charset="0"/>
                <a:cs typeface="Frutiger-Light" panose="02020603050405020304" pitchFamily="18" charset="0"/>
              </a:rPr>
              <a:t>La relación de las ofertas presentadas por cada una de las adjudicatarias es el siguiente cuadro de precios según número de plazas y duración, publicado por </a:t>
            </a:r>
            <a:r>
              <a:rPr lang="es-ES" sz="2000" i="1" dirty="0">
                <a:latin typeface="Frutiger-Light" panose="02020603050405020304" pitchFamily="18" charset="0"/>
                <a:ea typeface="Frutiger-Light" panose="02020603050405020304" pitchFamily="18" charset="0"/>
                <a:cs typeface="Frutiger-Light" panose="02020603050405020304" pitchFamily="18" charset="0"/>
                <a:hlinkClick r:id="rId4"/>
              </a:rPr>
              <a:t>Resolución Rectoral </a:t>
            </a:r>
            <a:r>
              <a:rPr lang="es-ES" sz="2000" i="1" dirty="0" err="1">
                <a:latin typeface="Frutiger-Light" panose="02020603050405020304" pitchFamily="18" charset="0"/>
                <a:ea typeface="Frutiger-Light" panose="02020603050405020304" pitchFamily="18" charset="0"/>
                <a:cs typeface="Frutiger-Light" panose="02020603050405020304" pitchFamily="18" charset="0"/>
                <a:hlinkClick r:id="rId4"/>
              </a:rPr>
              <a:t>nº</a:t>
            </a:r>
            <a:r>
              <a:rPr lang="es-ES" sz="2000" i="1" dirty="0">
                <a:latin typeface="Frutiger-Light" panose="02020603050405020304" pitchFamily="18" charset="0"/>
                <a:ea typeface="Frutiger-Light" panose="02020603050405020304" pitchFamily="18" charset="0"/>
                <a:cs typeface="Frutiger-Light" panose="02020603050405020304" pitchFamily="18" charset="0"/>
                <a:hlinkClick r:id="rId4"/>
              </a:rPr>
              <a:t> 03481/2024, de fecha 16 de diciembre de 2024.</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endParaRPr lang="es-ES" sz="2800" b="1" i="1" dirty="0"/>
          </a:p>
        </p:txBody>
      </p:sp>
      <p:sp>
        <p:nvSpPr>
          <p:cNvPr id="94" name="Google Shape;94;p2"/>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5">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327718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body" idx="1"/>
          </p:nvPr>
        </p:nvSpPr>
        <p:spPr>
          <a:xfrm>
            <a:off x="838204" y="1231641"/>
            <a:ext cx="10515600" cy="4945322"/>
          </a:xfrm>
          <a:prstGeom prst="rect">
            <a:avLst/>
          </a:prstGeom>
          <a:noFill/>
          <a:ln>
            <a:noFill/>
          </a:ln>
        </p:spPr>
        <p:txBody>
          <a:bodyPr spcFirstLastPara="1" wrap="square" lIns="91425" tIns="45700" rIns="91425" bIns="45700" anchor="t" anchorCtr="0">
            <a:normAutofit/>
          </a:bodyPr>
          <a:lstStyle/>
          <a:p>
            <a:pPr marL="0" indent="0" algn="just">
              <a:buNone/>
            </a:pPr>
            <a:endParaRPr lang="es-ES" sz="2000" b="1" dirty="0">
              <a:latin typeface="Frutiger LT Std 55 Roman" panose="020B0602020204020204" pitchFamily="34" charset="0"/>
            </a:endParaRPr>
          </a:p>
          <a:p>
            <a:pPr marL="0" indent="0" algn="just">
              <a:buNone/>
            </a:pPr>
            <a:endParaRPr lang="es-ES" sz="2000" i="1" dirty="0"/>
          </a:p>
          <a:p>
            <a:pPr marL="0" indent="0" algn="just">
              <a:buNone/>
            </a:pPr>
            <a:endParaRPr lang="es-ES" sz="2800" b="1" i="1" dirty="0"/>
          </a:p>
        </p:txBody>
      </p:sp>
      <p:sp>
        <p:nvSpPr>
          <p:cNvPr id="94" name="Google Shape;94;p2"/>
          <p:cNvSpPr/>
          <p:nvPr/>
        </p:nvSpPr>
        <p:spPr>
          <a:xfrm>
            <a:off x="0" y="6474180"/>
            <a:ext cx="12192000" cy="383905"/>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200" b="1" i="0" u="none" strike="noStrike" cap="none" dirty="0">
              <a:solidFill>
                <a:srgbClr val="000000"/>
              </a:solidFill>
            </a:endParaRPr>
          </a:p>
        </p:txBody>
      </p:sp>
      <p:pic>
        <p:nvPicPr>
          <p:cNvPr id="95" name="Google Shape;95;p2"/>
          <p:cNvPicPr preferRelativeResize="0"/>
          <p:nvPr/>
        </p:nvPicPr>
        <p:blipFill rotWithShape="1">
          <a:blip r:embed="rId3">
            <a:alphaModFix/>
          </a:blip>
          <a:srcRect/>
          <a:stretch/>
        </p:blipFill>
        <p:spPr>
          <a:xfrm>
            <a:off x="222464" y="198359"/>
            <a:ext cx="823031" cy="963251"/>
          </a:xfrm>
          <a:prstGeom prst="rect">
            <a:avLst/>
          </a:prstGeom>
          <a:noFill/>
          <a:ln>
            <a:noFill/>
          </a:ln>
        </p:spPr>
      </p:pic>
      <p:sp>
        <p:nvSpPr>
          <p:cNvPr id="96" name="Google Shape;96;p2"/>
          <p:cNvSpPr txBox="1"/>
          <p:nvPr/>
        </p:nvSpPr>
        <p:spPr>
          <a:xfrm>
            <a:off x="1226050" y="144999"/>
            <a:ext cx="10531800" cy="626400"/>
          </a:xfrm>
          <a:prstGeom prst="rect">
            <a:avLst/>
          </a:prstGeom>
          <a:solidFill>
            <a:srgbClr val="B93835"/>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600"/>
              <a:buFont typeface="Arial"/>
              <a:buNone/>
            </a:pPr>
            <a:r>
              <a:rPr lang="es-ES" sz="18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ACUERDO MARCO PARA LA PRESTACIÓN DEL SERVICIO DE TRANSPORTE DE VIAJEROS EN AUTOBÚS PARA LA REALIZACIÓN DE ACTIVIDADES DE LA UNIVERSIDAD MIGUEL HERNÁNDEZ DE ELCHE</a:t>
            </a:r>
            <a:endParaRPr sz="1800" b="1" dirty="0">
              <a:solidFill>
                <a:srgbClr val="FFFFFF"/>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graphicFrame>
        <p:nvGraphicFramePr>
          <p:cNvPr id="4" name="Tabla 3">
            <a:extLst>
              <a:ext uri="{FF2B5EF4-FFF2-40B4-BE49-F238E27FC236}">
                <a16:creationId xmlns:a16="http://schemas.microsoft.com/office/drawing/2014/main" id="{D01BF24B-1A25-45AD-8B09-7C4F677F163D}"/>
              </a:ext>
            </a:extLst>
          </p:cNvPr>
          <p:cNvGraphicFramePr>
            <a:graphicFrameLocks noGrp="1"/>
          </p:cNvGraphicFramePr>
          <p:nvPr>
            <p:extLst>
              <p:ext uri="{D42A27DB-BD31-4B8C-83A1-F6EECF244321}">
                <p14:modId xmlns:p14="http://schemas.microsoft.com/office/powerpoint/2010/main" val="311088418"/>
              </p:ext>
            </p:extLst>
          </p:nvPr>
        </p:nvGraphicFramePr>
        <p:xfrm>
          <a:off x="977774" y="869133"/>
          <a:ext cx="10780074" cy="5513564"/>
        </p:xfrm>
        <a:graphic>
          <a:graphicData uri="http://schemas.openxmlformats.org/drawingml/2006/table">
            <a:tbl>
              <a:tblPr firstRow="1" firstCol="1" bandRow="1"/>
              <a:tblGrid>
                <a:gridCol w="727825">
                  <a:extLst>
                    <a:ext uri="{9D8B030D-6E8A-4147-A177-3AD203B41FA5}">
                      <a16:colId xmlns:a16="http://schemas.microsoft.com/office/drawing/2014/main" val="30076592"/>
                    </a:ext>
                  </a:extLst>
                </a:gridCol>
                <a:gridCol w="548609">
                  <a:extLst>
                    <a:ext uri="{9D8B030D-6E8A-4147-A177-3AD203B41FA5}">
                      <a16:colId xmlns:a16="http://schemas.microsoft.com/office/drawing/2014/main" val="964060893"/>
                    </a:ext>
                  </a:extLst>
                </a:gridCol>
                <a:gridCol w="1736725">
                  <a:extLst>
                    <a:ext uri="{9D8B030D-6E8A-4147-A177-3AD203B41FA5}">
                      <a16:colId xmlns:a16="http://schemas.microsoft.com/office/drawing/2014/main" val="2190359548"/>
                    </a:ext>
                  </a:extLst>
                </a:gridCol>
                <a:gridCol w="1736725">
                  <a:extLst>
                    <a:ext uri="{9D8B030D-6E8A-4147-A177-3AD203B41FA5}">
                      <a16:colId xmlns:a16="http://schemas.microsoft.com/office/drawing/2014/main" val="942435826"/>
                    </a:ext>
                  </a:extLst>
                </a:gridCol>
                <a:gridCol w="1370556">
                  <a:extLst>
                    <a:ext uri="{9D8B030D-6E8A-4147-A177-3AD203B41FA5}">
                      <a16:colId xmlns:a16="http://schemas.microsoft.com/office/drawing/2014/main" val="136282673"/>
                    </a:ext>
                  </a:extLst>
                </a:gridCol>
                <a:gridCol w="1370556">
                  <a:extLst>
                    <a:ext uri="{9D8B030D-6E8A-4147-A177-3AD203B41FA5}">
                      <a16:colId xmlns:a16="http://schemas.microsoft.com/office/drawing/2014/main" val="304114874"/>
                    </a:ext>
                  </a:extLst>
                </a:gridCol>
                <a:gridCol w="1644539">
                  <a:extLst>
                    <a:ext uri="{9D8B030D-6E8A-4147-A177-3AD203B41FA5}">
                      <a16:colId xmlns:a16="http://schemas.microsoft.com/office/drawing/2014/main" val="1734258016"/>
                    </a:ext>
                  </a:extLst>
                </a:gridCol>
                <a:gridCol w="1644539">
                  <a:extLst>
                    <a:ext uri="{9D8B030D-6E8A-4147-A177-3AD203B41FA5}">
                      <a16:colId xmlns:a16="http://schemas.microsoft.com/office/drawing/2014/main" val="772365709"/>
                    </a:ext>
                  </a:extLst>
                </a:gridCol>
              </a:tblGrid>
              <a:tr h="328872">
                <a:tc gridSpan="4">
                  <a:txBody>
                    <a:bodyPr/>
                    <a:lstStyle/>
                    <a:p>
                      <a:pPr algn="ctr">
                        <a:lnSpc>
                          <a:spcPct val="107000"/>
                        </a:lnSpc>
                      </a:pPr>
                      <a:r>
                        <a:rPr lang="es-ES" sz="900" b="1"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EMPRESAS</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LA SERRANICA S.L.</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AUTOCARES MISOL S.L.</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LA MELILLENSE S.L.</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SUBUS GRUPO DE TRANSPORTE S.L.</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894179399"/>
                  </a:ext>
                </a:extLst>
              </a:tr>
              <a:tr h="209557">
                <a:tc gridSpan="4">
                  <a:txBody>
                    <a:bodyPr/>
                    <a:lstStyle/>
                    <a:p>
                      <a:pPr>
                        <a:lnSpc>
                          <a:spcPct val="107000"/>
                        </a:lnSpc>
                      </a:pP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BASE IMPONIBLE</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BASE IMPONIBLE</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BASE IMPONIBLE</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BASE IMPONIBLE</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87945340"/>
                  </a:ext>
                </a:extLst>
              </a:tr>
              <a:tr h="209557">
                <a:tc rowSpan="3">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1:     MEDIO DÍA</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a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 15 a 30</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344,49 €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360,00 €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344,85 €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362,00 €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655657365"/>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489,19 €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500,00 €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480,70 €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505,00 €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4060711303"/>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441456443"/>
                  </a:ext>
                </a:extLst>
              </a:tr>
              <a:tr h="209557">
                <a:tc row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2: DÍA COMPLETO</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407,12 €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425,00 €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407,55 €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428,00 €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1295813582"/>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542,83 €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570,00 €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543,40 €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571,00 €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515779793"/>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1960073320"/>
                  </a:ext>
                </a:extLst>
              </a:tr>
              <a:tr h="209557">
                <a:tc row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3:         MÁS DE 1 DÍA</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480,19 €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500,00 €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480,70 €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505,00 €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5764797"/>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595,02 €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625,00 €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595,65 €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626,00 €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1520438"/>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4175296349"/>
                  </a:ext>
                </a:extLst>
              </a:tr>
              <a:tr h="209557">
                <a:tc row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1:     MEDIO DÍA</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b              31 a 59</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375,80 €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390,00 €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376,20 €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395,00 €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128116710"/>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521,95 €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550,00 €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522,50 €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549,00 €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470207282"/>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776668611"/>
                  </a:ext>
                </a:extLst>
              </a:tr>
              <a:tr h="209557">
                <a:tc row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2: DÍA COMPLETO</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438,44 €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460,00 €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438,90 €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461,00 €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435957976"/>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544,50 €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600,00 €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574,75 €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604,00 €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1893170556"/>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626453106"/>
                  </a:ext>
                </a:extLst>
              </a:tr>
              <a:tr h="209557">
                <a:tc rowSpan="3">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Grupo 3:         MÁS DE 1 DÍA</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Recorrido hasta 200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532,39 €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560,00 €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532,95 €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560,00 €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597716159"/>
                  </a:ext>
                </a:extLst>
              </a:tr>
              <a:tr h="209557">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2</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De 201 a 350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626,34 €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660,00 €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627,00 €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659,00 €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168203610"/>
                  </a:ext>
                </a:extLst>
              </a:tr>
              <a:tr h="328872">
                <a:tc vMerge="1">
                  <a:txBody>
                    <a:bodyPr/>
                    <a:lstStyle/>
                    <a:p>
                      <a:endParaRPr lang="es-ES"/>
                    </a:p>
                  </a:txBody>
                  <a:tcPr/>
                </a:tc>
                <a:tc v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3</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Precio unitario/Km a partir de 351 km</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1,70 €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1,67 €</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1,75 €</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881483466"/>
                  </a:ext>
                </a:extLst>
              </a:tr>
              <a:tr h="328872">
                <a:tc grid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OFERTA DE AUTOBUSES DE MENOS DE 15 PLAZAS</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Oferta</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NO</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NO</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b="1"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SI</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b="1"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NO</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808271172"/>
                  </a:ext>
                </a:extLst>
              </a:tr>
              <a:tr h="158347">
                <a:tc gridSpan="3">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OFERTA DE AUTOBUSES DE MÁS DE 59 PLAZAS</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a:lnSpc>
                          <a:spcPct val="107000"/>
                        </a:lnSpc>
                      </a:pPr>
                      <a:r>
                        <a:rPr lang="es-ES" sz="90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Oferta</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SI</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SI</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pPr>
                      <a:r>
                        <a:rPr lang="es-ES" sz="900" b="1">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SI</a:t>
                      </a:r>
                      <a:endParaRPr lang="es-ES" sz="90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pPr>
                      <a:r>
                        <a:rPr lang="es-ES" sz="900" b="1" dirty="0">
                          <a:solidFill>
                            <a:srgbClr val="000000"/>
                          </a:solidFill>
                          <a:effectLst/>
                          <a:latin typeface="Frutiger-Light" panose="02020603050405020304" pitchFamily="18" charset="0"/>
                          <a:ea typeface="Frutiger-Light" panose="02020603050405020304" pitchFamily="18" charset="0"/>
                          <a:cs typeface="Frutiger-Light" panose="02020603050405020304" pitchFamily="18" charset="0"/>
                        </a:rPr>
                        <a:t>NO</a:t>
                      </a:r>
                      <a:endParaRPr lang="es-ES" sz="9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40764" marR="40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927276491"/>
                  </a:ext>
                </a:extLst>
              </a:tr>
            </a:tbl>
          </a:graphicData>
        </a:graphic>
      </p:graphicFrame>
    </p:spTree>
    <p:extLst>
      <p:ext uri="{BB962C8B-B14F-4D97-AF65-F5344CB8AC3E}">
        <p14:creationId xmlns:p14="http://schemas.microsoft.com/office/powerpoint/2010/main" val="3017954320"/>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TotalTime>
  <Words>2150</Words>
  <Application>Microsoft Office PowerPoint</Application>
  <PresentationFormat>Panorámica</PresentationFormat>
  <Paragraphs>244</Paragraphs>
  <Slides>11</Slides>
  <Notes>11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Frutiger LT Std 55 Roman</vt:lpstr>
      <vt:lpstr>Wingdings</vt:lpstr>
      <vt:lpstr>Frutiger-Light</vt:lpstr>
      <vt:lpstr>Arial</vt:lpstr>
      <vt:lpstr>Calibri</vt:lpstr>
      <vt:lpstr>Symbol</vt:lpstr>
      <vt:lpstr>Times New Roman</vt:lpstr>
      <vt:lpstr>Tema de Office</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Caturla Valiente, Luis Fernando</dc:creator>
  <cp:lastModifiedBy>Martinez Guillen, Cristina</cp:lastModifiedBy>
  <cp:revision>107</cp:revision>
  <dcterms:created xsi:type="dcterms:W3CDTF">2021-05-14T07:05:15Z</dcterms:created>
  <dcterms:modified xsi:type="dcterms:W3CDTF">2025-01-15T11:59:46Z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