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3" r:id="rId4"/>
    <p:sldId id="258" r:id="rId5"/>
    <p:sldId id="266" r:id="rId6"/>
    <p:sldId id="271" r:id="rId7"/>
    <p:sldId id="260" r:id="rId8"/>
    <p:sldId id="272" r:id="rId9"/>
    <p:sldId id="274" r:id="rId10"/>
    <p:sldId id="265" r:id="rId11"/>
    <p:sldId id="268" r:id="rId12"/>
    <p:sldId id="273" r:id="rId13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9C6BC-4E8F-4740-B667-76D33B67F4D3}" type="datetimeFigureOut">
              <a:rPr lang="es-ES" smtClean="0"/>
              <a:t>28/04/2023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750FF-F871-497D-BC3C-7B4F73E45E8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970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646D-1FF7-488B-B868-21267E0FD883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2702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AEE95-1E2F-49C7-A4D3-6A32278ED312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651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AE4B-5BCA-416C-A916-FB81E175AE2D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032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3ECC-5E39-4216-867B-5875E4269F0E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506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70EE-4602-4F96-BFAE-CC1F6021D831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591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1B2F4-D781-43B1-B1B1-EA98B54316E2}" type="datetime1">
              <a:rPr lang="es-ES" smtClean="0"/>
              <a:t>28/04/2023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47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E515-B616-49B6-AF1D-48D82F758728}" type="datetime1">
              <a:rPr lang="es-ES" smtClean="0"/>
              <a:t>28/04/2023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874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C099-776C-4BA8-877D-78A5DD162A1E}" type="datetime1">
              <a:rPr lang="es-ES" smtClean="0"/>
              <a:t>28/04/2023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807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DFBD9-9E59-4BF4-B910-0B9F0B39D03E}" type="datetime1">
              <a:rPr lang="es-ES" smtClean="0"/>
              <a:t>28/04/2023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70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6AA6-118D-4AC7-B6FF-5A7730084E96}" type="datetime1">
              <a:rPr lang="es-ES" smtClean="0"/>
              <a:t>28/04/2023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029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BF33-F334-4D9B-B4E7-6F2A16D553CE}" type="datetime1">
              <a:rPr lang="es-ES" smtClean="0"/>
              <a:t>28/04/2023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50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258F1-14B6-4144-8714-0E573BCD2899}" type="datetime1">
              <a:rPr lang="es-ES" smtClean="0"/>
              <a:t>28/04/2023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3CB9-C1F1-4AB1-B3F9-88ADE3A72C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413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dafdbaf9-fd96-4009-b26f-0694aadbaa8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dafdbaf9-fd96-4009-b26f-0694aadbaa8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eguimientocontratacion.umh.es/acuerdos-marco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taciondelestado.es/wps/wcm/connect/PLACE_es/Site/area/docAccCmpnt?srv=cmpnt&amp;cmpntname=GetDocumentsById&amp;source=library&amp;DocumentIdParam=39e53e65-d1e7-46e6-b023-4d8c1ee2564d" TargetMode="External"/><Relationship Id="rId2" Type="http://schemas.openxmlformats.org/officeDocument/2006/relationships/hyperlink" Target="https://contrataciondelestado.es/wps/wcm/connect/PLACE_es/Site/area/docAccCmpnt?srv=cmpnt&amp;cmpntname=GetDocumentsById&amp;source=library&amp;DocumentIdParam=dafdbaf9-fd96-4009-b26f-0694aadbaa8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ontrataciondelestado.es/wps/wcm/connect/PLACE_es/Site/area/docAccCmpnt?srv=cmpnt&amp;cmpntname=GetDocumentsById&amp;source=library&amp;DocumentIdParam=06e3f1e5-aca1-4238-be08-6193f467d15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eguimientocontratacion.umh.es/files/2023/04/SPI.-CATALOGO-PAPEL.pdf" TargetMode="External"/><Relationship Id="rId5" Type="http://schemas.openxmlformats.org/officeDocument/2006/relationships/hyperlink" Target="https://seguimientocontratacion.umh.es/files/2023/04/LYRECO.-CATALOGO-PAPEL.pdf" TargetMode="External"/><Relationship Id="rId4" Type="http://schemas.openxmlformats.org/officeDocument/2006/relationships/hyperlink" Target="https://seguimientocontratacion.umh.es/files/2023/04/LUCAS-ROJAS.-CATALOGO-PAPE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uidadodelasalud.com/e-cc/iii-cg/4-ai/trabajar-cerca-de-una-fotocopiadora-es-malo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contrataciondelestado.es/wps/wcm/connect/PLACE_es/Site/area/docAccCmpnt?srv=cmpnt&amp;cmpntname=GetDocumentsById&amp;source=library&amp;DocumentIdParam=dafdbaf9-fd96-4009-b26f-0694aadbaa82" TargetMode="External"/><Relationship Id="rId4" Type="http://schemas.openxmlformats.org/officeDocument/2006/relationships/hyperlink" Target="https://contrataciondelestado.es/wps/wcm/connect/PLACE_es/Site/area/docAccCmpnt?srv=cmpnt&amp;cmpntname=GetDocumentsById&amp;source=library&amp;DocumentIdParam=06e3f1e5-aca1-4238-be08-6193f467d15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scontracion@umh.e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ntesliberadas.com/2018/05/13/tipo-impresora-universidad-escuela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ntrataciondelestado.es/wps/wcm/connect/PLACE_es/Site/area/docAccCmpnt?srv=cmpnt&amp;cmpntname=GetDocumentsById&amp;source=library&amp;DocumentIdParam=06e3f1e5-aca1-4238-be08-6193f467d15e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844" y="1372417"/>
            <a:ext cx="10515600" cy="4367984"/>
          </a:xfrm>
        </p:spPr>
        <p:txBody>
          <a:bodyPr>
            <a:normAutofit fontScale="90000"/>
          </a:bodyPr>
          <a:lstStyle/>
          <a:p>
            <a:pPr algn="ctr"/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b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</a:br>
            <a:r>
              <a:rPr lang="es-ES" sz="4000" dirty="0">
                <a:latin typeface="Frutiger LT Std 55 Roman" panose="020B0602020204020204" pitchFamily="34" charset="0"/>
              </a:rPr>
              <a:t>ACUERDO MARCO PARA EL SUMINISTRO DE PAPEL PARA LA UMH </a:t>
            </a:r>
            <a:br>
              <a:rPr lang="es-ES" sz="4000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s-ES" sz="4000" dirty="0">
                <a:latin typeface="Frutiger LT Std 55 Roman" panose="020B0602020204020204" pitchFamily="34" charset="0"/>
              </a:rPr>
              <a:t>(Expediente 2022_AM_07)</a:t>
            </a:r>
            <a:br>
              <a:rPr lang="es-ES" sz="4000" dirty="0">
                <a:latin typeface="Frutiger LT Std 55 Roman" panose="020B0602020204020204" pitchFamily="34" charset="0"/>
              </a:rPr>
            </a:br>
            <a:br>
              <a:rPr lang="es-ES" sz="4000" dirty="0">
                <a:latin typeface="Frutiger LT Std 55 Roman" panose="020B0602020204020204" pitchFamily="34" charset="0"/>
              </a:rPr>
            </a:br>
            <a:endParaRPr lang="es-ES" sz="4000" dirty="0">
              <a:latin typeface="Frutiger LT Std 55 Roman" panose="020B060202020402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CEEB448-D155-4F79-B0B7-0A026A3992B8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8D660F43-6092-499A-B932-A360E886A5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DD55A04E-CEE3-4C94-ACA7-B41E8B2A55B0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84;p1">
            <a:extLst>
              <a:ext uri="{FF2B5EF4-FFF2-40B4-BE49-F238E27FC236}">
                <a16:creationId xmlns:a16="http://schemas.microsoft.com/office/drawing/2014/main" id="{6B2D1C98-7A94-4BB3-94A5-BBF6E05AA862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21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CB5869-8655-443D-8357-FC311D175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0789"/>
            <a:ext cx="10515600" cy="4766173"/>
          </a:xfrm>
        </p:spPr>
        <p:txBody>
          <a:bodyPr>
            <a:normAutofit/>
          </a:bodyPr>
          <a:lstStyle/>
          <a:p>
            <a:pPr algn="just"/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Hay establecido un sistema de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penalidades</a:t>
            </a:r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por </a:t>
            </a:r>
            <a:r>
              <a:rPr lang="es-ES" sz="20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incumplimiento y/o resolución </a:t>
            </a:r>
            <a:r>
              <a:rPr lang="es-ES" sz="200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del acuerdo marco, cuya tramitación corresponde al Servicio de Planificación y Seguimiento de la Contratación, debiendo darle traslado de cuantas incidencias se produzcan durante la ejecución del acuerdo, para que realice las actuaciones que procedan.</a:t>
            </a:r>
          </a:p>
          <a:p>
            <a:pPr marL="0" indent="0" algn="just">
              <a:buNone/>
            </a:pPr>
            <a:endParaRPr lang="es-ES" sz="2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Todas las facturas 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irán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identificadas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con la denominación EXPTE.  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2022_AM_07 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“</a:t>
            </a:r>
            <a:r>
              <a:rPr lang="es-ES" sz="2000" b="1" dirty="0">
                <a:latin typeface="Frutiger LT Std 55 Roman" panose="020B0602020204020204" pitchFamily="34" charset="0"/>
              </a:rPr>
              <a:t>ACUERDO MARCO PARA EL SUMINISTRO DE PAPEL PARA LA UMH”</a:t>
            </a:r>
            <a:r>
              <a:rPr lang="es-ES" sz="2000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y </a:t>
            </a:r>
            <a:r>
              <a:rPr lang="es-ES" sz="2000" b="1" u="sng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Agrupación de Gasto AM07/22</a:t>
            </a:r>
            <a:r>
              <a:rPr lang="es-ES" sz="2000" u="sng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sz="200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de manera que se pueda reconocer claramente que el material descrito en la misma corresponde a este Acuerdo Marco. La disposición de dicha identificación, bien en el encabezado o en el cuerpo de la factura, será arbitrariamente aceptada por la UMH de acuerdo a la propuesta de cada empresa adjudicataria</a:t>
            </a:r>
            <a:r>
              <a:rPr lang="es-ES" sz="20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. </a:t>
            </a:r>
            <a:endParaRPr lang="es-ES" sz="200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876A069-9F19-4F40-8A51-49B87E44CDF5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04DD12AE-4414-4FDB-9961-3634ADF8EEF4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76B396B0-456E-4C42-9E52-99FBCFD54FA9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88;p1">
            <a:extLst>
              <a:ext uri="{FF2B5EF4-FFF2-40B4-BE49-F238E27FC236}">
                <a16:creationId xmlns:a16="http://schemas.microsoft.com/office/drawing/2014/main" id="{C6D0B6EC-B74B-419D-97FA-D3D2F3C3CE9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5"/>
            <a:ext cx="823031" cy="914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1298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13074B0-9D78-4A3B-A58F-487CE406D2A2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D2BED97B-79D6-42B8-ADE4-9C3F2EC9CB9E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FCE6EDB1-DDCE-4220-AB03-4FE31B8AC2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D1412456-9947-4DEC-A2C2-BEBEFECBB5E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7070173-5E85-42EC-881F-315FA94D9030}"/>
              </a:ext>
            </a:extLst>
          </p:cNvPr>
          <p:cNvSpPr txBox="1"/>
          <p:nvPr/>
        </p:nvSpPr>
        <p:spPr>
          <a:xfrm>
            <a:off x="950860" y="1488218"/>
            <a:ext cx="10290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COMPROMISO DE MANTENIMIENTO Y ACTUALIZACIÓN DEL CATÁLOGO  </a:t>
            </a:r>
            <a:r>
              <a:rPr lang="es-ES" sz="1800" dirty="0">
                <a:latin typeface="Frutiger LT Std 55 Roman" panose="020B0602020204020204" pitchFamily="34" charset="0"/>
                <a:hlinkClick r:id="rId3"/>
              </a:rPr>
              <a:t>Cláusula 4 PPT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0BC2E93-C7B2-4264-942D-4EAA4EEE4983}"/>
              </a:ext>
            </a:extLst>
          </p:cNvPr>
          <p:cNvSpPr txBox="1"/>
          <p:nvPr/>
        </p:nvSpPr>
        <p:spPr>
          <a:xfrm>
            <a:off x="950860" y="1857550"/>
            <a:ext cx="1080571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Los proveedores seleccionados se comprometen a mantener permanentemente actualizada la información de los productos del CATÁLOGO UMH de la Universidad tanto en la información técnica y de uso y consumo, como en los precios. </a:t>
            </a:r>
          </a:p>
          <a:p>
            <a:pPr algn="just"/>
            <a:endParaRPr lang="es-ES" sz="18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algn="just"/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REVISION DE PRECIOS A LA BAJA, previa comunicación al Servicio de Planificación y Seguimiento de la Contratación, para su autorización y posterior difusión, las empresas adjudicatarias propondrán ofertas que comporten una mejora sobre los precios homologados.</a:t>
            </a:r>
          </a:p>
          <a:p>
            <a:endParaRPr lang="es-ES" sz="1800" b="0" i="0" u="none" strike="noStrike" baseline="0" dirty="0">
              <a:latin typeface="FrutigerLTStd-Roman" panose="020B0602020204020204" pitchFamily="34" charset="0"/>
            </a:endParaRPr>
          </a:p>
          <a:p>
            <a:pPr algn="just"/>
            <a:r>
              <a:rPr lang="es-ES" sz="1800" b="0" i="0" u="none" strike="noStrike" baseline="0" dirty="0">
                <a:latin typeface="FrutigerLTStd-Roman" panose="020B0602020204020204" pitchFamily="34" charset="0"/>
              </a:rPr>
              <a:t>INCLUSION DE NUEVOS ARTICULOS EN EL CATALOGO, previa comunicación al Servicio de Planificación y Seguimiento de la Contratación, para su autorización y posterior difusión.</a:t>
            </a:r>
          </a:p>
          <a:p>
            <a:pPr algn="just"/>
            <a:r>
              <a:rPr lang="es-ES" sz="1800" b="0" i="0" u="none" strike="noStrike" baseline="0" dirty="0">
                <a:latin typeface="FrutigerLTStd-Roman" panose="020B0602020204020204" pitchFamily="34" charset="0"/>
              </a:rPr>
              <a:t>Las empresas contratistas </a:t>
            </a:r>
            <a:r>
              <a:rPr lang="es-ES" sz="1800" b="0" i="0" u="none" strike="noStrike" baseline="0" dirty="0">
                <a:latin typeface="FrutigerLTStd-Black" panose="020B0803030504030204" pitchFamily="34" charset="0"/>
              </a:rPr>
              <a:t>NO </a:t>
            </a:r>
            <a:r>
              <a:rPr lang="es-ES" sz="1800" b="0" i="0" u="none" strike="noStrike" baseline="0" dirty="0">
                <a:latin typeface="FrutigerLTStd-Roman" panose="020B0602020204020204" pitchFamily="34" charset="0"/>
              </a:rPr>
              <a:t>deberán atender solicitudes que se efectúen al margen del catálogo de productos y tarifas que hayan resultado homologados, ni admitirá cambios que pudieran suponer modificación y/o variación en relación con los productos del catálogo. El incumplimiento de estas prescripciones, podrá ser causa de resolución del contrato.</a:t>
            </a:r>
            <a:endParaRPr lang="es-ES" sz="1800" b="0" i="0" u="none" strike="noStrike" baseline="0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003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913074B0-9D78-4A3B-A58F-487CE406D2A2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D2BED97B-79D6-42B8-ADE4-9C3F2EC9CB9E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FCE6EDB1-DDCE-4220-AB03-4FE31B8AC29F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D1412456-9947-4DEC-A2C2-BEBEFECBB5E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EB026F79-7985-44FB-9CD7-85CD3E7EB647}"/>
              </a:ext>
            </a:extLst>
          </p:cNvPr>
          <p:cNvSpPr txBox="1"/>
          <p:nvPr/>
        </p:nvSpPr>
        <p:spPr>
          <a:xfrm>
            <a:off x="950859" y="1370542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GESTIÓN AMBIENTAL  </a:t>
            </a:r>
            <a:r>
              <a:rPr lang="es-ES" sz="1800" dirty="0">
                <a:latin typeface="Frutiger LT Std 55 Roman" panose="020B0602020204020204" pitchFamily="34" charset="0"/>
                <a:hlinkClick r:id="rId3"/>
              </a:rPr>
              <a:t>Cláusula 8 PPT</a:t>
            </a:r>
            <a:r>
              <a:rPr lang="es-ES" sz="18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7B29D58-A249-4184-B689-0ED2B3F79D53}"/>
              </a:ext>
            </a:extLst>
          </p:cNvPr>
          <p:cNvSpPr txBox="1"/>
          <p:nvPr/>
        </p:nvSpPr>
        <p:spPr>
          <a:xfrm>
            <a:off x="950859" y="1954816"/>
            <a:ext cx="1015256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Las empresas adjudicatarias, durante la vigencia del acuerdo, se someterán en lo concerniente a sus prestaciones, al sistema de gestión ambiental de la UMH, teniendo en cuenta los aspectos ambientales derivados de su actividad. </a:t>
            </a:r>
            <a:endParaRPr lang="es-ES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A5B56B2-561D-4400-AD68-AC09AAC45C89}"/>
              </a:ext>
            </a:extLst>
          </p:cNvPr>
          <p:cNvSpPr txBox="1"/>
          <p:nvPr/>
        </p:nvSpPr>
        <p:spPr>
          <a:xfrm>
            <a:off x="950859" y="3099212"/>
            <a:ext cx="6126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INFORMACIÓN DE CONTACTO</a:t>
            </a:r>
            <a:endParaRPr lang="es-ES" dirty="0"/>
          </a:p>
        </p:txBody>
      </p:sp>
      <p:sp>
        <p:nvSpPr>
          <p:cNvPr id="11" name="Google Shape;295;p10">
            <a:extLst>
              <a:ext uri="{FF2B5EF4-FFF2-40B4-BE49-F238E27FC236}">
                <a16:creationId xmlns:a16="http://schemas.microsoft.com/office/drawing/2014/main" id="{090E983F-9A12-4C3F-82D7-5CB94DEC5D01}"/>
              </a:ext>
            </a:extLst>
          </p:cNvPr>
          <p:cNvSpPr txBox="1">
            <a:spLocks/>
          </p:cNvSpPr>
          <p:nvPr/>
        </p:nvSpPr>
        <p:spPr>
          <a:xfrm>
            <a:off x="950858" y="3468544"/>
            <a:ext cx="10402945" cy="146921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ES" sz="1800" dirty="0">
                <a:latin typeface="Frutiger LT Std 55 Roman" panose="020B0602020204020204" pitchFamily="34" charset="0"/>
              </a:rPr>
              <a:t>Podrá encontrar toda la información sobre este AM (instrucciones, formulario, datos de la empresas adjudicatarias,….) en el blog del Servicio de Planificación y Seguimiento de la Contratación:</a:t>
            </a: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ES" sz="1800" dirty="0">
              <a:latin typeface="Frutiger LT Std 55 Roman" panose="020B060202020402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r>
              <a:rPr lang="es-ES" sz="1800" u="sng" dirty="0">
                <a:solidFill>
                  <a:schemeClr val="hlink"/>
                </a:solidFill>
                <a:latin typeface="Frutiger LT Std 55 Roman" panose="020B0602020204020204" pitchFamily="34" charset="0"/>
                <a:hlinkClick r:id="rId4"/>
              </a:rPr>
              <a:t>https://seguimientocontratacion.umh.es/acuerdos-marco/</a:t>
            </a:r>
            <a:endParaRPr lang="es-ES" sz="1800" dirty="0">
              <a:latin typeface="Frutiger LT Std 55 Roman" panose="020B0602020204020204" pitchFamily="34" charset="0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ES" dirty="0"/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ES" dirty="0"/>
          </a:p>
          <a:p>
            <a:pPr marL="228607" indent="-50807">
              <a:spcBef>
                <a:spcPts val="1001"/>
              </a:spcBef>
              <a:buClr>
                <a:schemeClr val="dk1"/>
              </a:buClr>
              <a:buSzPts val="2800"/>
              <a:buFont typeface="Arial" panose="020B0604020202020204" pitchFamily="34" charset="0"/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197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89463"/>
            <a:ext cx="10515600" cy="44875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3600" b="1" dirty="0"/>
          </a:p>
          <a:p>
            <a:pPr marL="0" indent="0" algn="just">
              <a:buNone/>
            </a:pPr>
            <a:r>
              <a:rPr lang="es-ES" sz="2400" b="1" u="sng" dirty="0">
                <a:latin typeface="Frutiger LT Std 55 Roman" panose="020B0602020204020204" pitchFamily="34" charset="0"/>
              </a:rPr>
              <a:t>Fecha inicio prevista</a:t>
            </a:r>
            <a:r>
              <a:rPr lang="es-ES" sz="2400" u="sng" dirty="0">
                <a:latin typeface="Frutiger LT Std 55 Roman" panose="020B0602020204020204" pitchFamily="34" charset="0"/>
              </a:rPr>
              <a:t>:</a:t>
            </a:r>
            <a:r>
              <a:rPr lang="es-ES" sz="2400" dirty="0">
                <a:latin typeface="Frutiger LT Std 55 Roman" panose="020B0602020204020204" pitchFamily="34" charset="0"/>
              </a:rPr>
              <a:t> </a:t>
            </a:r>
            <a:r>
              <a:rPr lang="es-ES" sz="2400" b="1" dirty="0">
                <a:latin typeface="Frutiger LT Std 55 Roman" panose="020B0602020204020204" pitchFamily="34" charset="0"/>
              </a:rPr>
              <a:t>2 de mayo de 2023</a:t>
            </a:r>
            <a:r>
              <a:rPr lang="es-ES" sz="2400" dirty="0">
                <a:latin typeface="Frutiger LT Std 55 Roman" panose="020B0602020204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s-ES" sz="2400" dirty="0">
                <a:latin typeface="Frutiger LT Std 55 Roman" panose="020B0602020204020204" pitchFamily="34" charset="0"/>
              </a:rPr>
              <a:t>Sustituye al expediente </a:t>
            </a:r>
            <a:r>
              <a:rPr lang="es-ES" sz="2400" b="1" dirty="0">
                <a:latin typeface="Frutiger LT Std 55 Roman" panose="020B0602020204020204" pitchFamily="34" charset="0"/>
              </a:rPr>
              <a:t>46/17</a:t>
            </a:r>
            <a:r>
              <a:rPr lang="es-ES" sz="2400" dirty="0">
                <a:latin typeface="Frutiger LT Std 55 Roman" panose="020B0602020204020204" pitchFamily="34" charset="0"/>
              </a:rPr>
              <a:t> en el lote:</a:t>
            </a:r>
          </a:p>
          <a:p>
            <a:pPr marL="1054100" indent="-342900" algn="just"/>
            <a:r>
              <a:rPr lang="es-ES" sz="24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LOTE 1 “</a:t>
            </a:r>
            <a:r>
              <a:rPr lang="es-ES" sz="2400" b="1" dirty="0"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Papel para copias e impresión</a:t>
            </a:r>
            <a:r>
              <a:rPr lang="es-ES" sz="2400" b="1" dirty="0">
                <a:effectLst/>
                <a:latin typeface="Frutiger LT Std 55 Roman" panose="020B0602020204020204" pitchFamily="34" charset="0"/>
                <a:ea typeface="Calibri" panose="020F0502020204030204" pitchFamily="34" charset="0"/>
                <a:cs typeface="Frutiger-Light"/>
              </a:rPr>
              <a:t>” </a:t>
            </a:r>
          </a:p>
          <a:p>
            <a:pPr marL="0" indent="0" algn="just">
              <a:buNone/>
            </a:pPr>
            <a:endParaRPr lang="es-ES" sz="2400" b="1" u="sng" dirty="0">
              <a:latin typeface="Frutiger LT Std 55 Roman" panose="020B0602020204020204" pitchFamily="34" charset="0"/>
            </a:endParaRPr>
          </a:p>
          <a:p>
            <a:pPr marL="0" indent="0" algn="just">
              <a:buNone/>
            </a:pPr>
            <a:r>
              <a:rPr lang="es-ES" sz="2400" b="1" u="sng" dirty="0">
                <a:latin typeface="Frutiger LT Std 55 Roman" panose="020B0602020204020204" pitchFamily="34" charset="0"/>
              </a:rPr>
              <a:t>Duración</a:t>
            </a:r>
            <a:r>
              <a:rPr lang="es-ES" sz="2400" u="sng" dirty="0">
                <a:latin typeface="Frutiger LT Std 55 Roman" panose="020B0602020204020204" pitchFamily="34" charset="0"/>
              </a:rPr>
              <a:t>:</a:t>
            </a:r>
            <a:r>
              <a:rPr lang="es-ES" sz="2400" dirty="0">
                <a:latin typeface="Frutiger LT Std 55 Roman" panose="020B0602020204020204" pitchFamily="34" charset="0"/>
              </a:rPr>
              <a:t> 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plazo de vigencia del Acuerdo Marco será de </a:t>
            </a:r>
            <a:r>
              <a:rPr lang="es-ES" sz="24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UN AÑO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prorrogable por </a:t>
            </a:r>
            <a:r>
              <a:rPr lang="es-ES" sz="2400" b="1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UN AÑO MÁS</a:t>
            </a:r>
            <a:r>
              <a:rPr lang="es-ES" sz="2400" b="0" i="0" u="none" strike="noStrike" baseline="0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antes de finalizar su vigencia</a:t>
            </a:r>
            <a:r>
              <a:rPr lang="es-ES" sz="2400" b="1" dirty="0">
                <a:latin typeface="Frutiger LT Std 55 Roman" panose="020B0602020204020204" pitchFamily="34" charset="0"/>
              </a:rPr>
              <a:t>.</a:t>
            </a:r>
            <a:endParaRPr lang="es-ES" sz="2400" dirty="0"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0D5747C-6497-4345-812D-A616DCE92E24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A327E9F3-A74C-4609-B302-A353791C344E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E062C65A-A08A-4AE7-8AE4-BFE0DC1DA9C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E059EBEA-0C7F-4EF8-8DAE-DC419B47AEB5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371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4792E5A2-A342-4BE0-AED4-7DABADF7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799"/>
            <a:ext cx="10515600" cy="43481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¿QUÉ SE PRETENDE CONSEGUIR CON EL PRESENTE ACUERDO MARCO?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Racionalizar y unificar las compras que realice la Universidad Miguel Hernández de Elche, en aras a la reducción de costes y en la mejora de la eficacia, de la transparencia y de la eficiencia en la prestación.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Unificar el sistema de adquisición de los productos que se incluyen en el mismo, y homologar a los proveedores de estos productos, garantizando así que cumplan unos estándares de calidad definidos. </a:t>
            </a:r>
          </a:p>
          <a:p>
            <a:pPr algn="just"/>
            <a:r>
              <a:rPr lang="es-ES" sz="2400" dirty="0">
                <a:latin typeface="Frutiger LT Std 55 Roman" panose="020B0602020204020204" pitchFamily="34" charset="0"/>
              </a:rPr>
              <a:t>Las condiciones en las que se ejecutará este acuerdo marco, vienen reguladas en el pliego de prescripciones técnicas (</a:t>
            </a:r>
            <a:r>
              <a:rPr lang="es-ES" sz="2400" dirty="0">
                <a:latin typeface="Frutiger LT Std 55 Roman" panose="020B0602020204020204" pitchFamily="34" charset="0"/>
                <a:hlinkClick r:id="rId2"/>
              </a:rPr>
              <a:t>PPT</a:t>
            </a:r>
            <a:r>
              <a:rPr lang="es-ES" sz="2400" dirty="0">
                <a:latin typeface="Frutiger LT Std 55 Roman" panose="020B0602020204020204" pitchFamily="34" charset="0"/>
              </a:rPr>
              <a:t>) y pliego de cláusulas administrativas </a:t>
            </a:r>
            <a:r>
              <a:rPr lang="es-ES" sz="2400" dirty="0">
                <a:latin typeface="Frutiger LT Std 55 Roman" panose="020B0602020204020204" pitchFamily="34" charset="0"/>
                <a:hlinkClick r:id="rId3"/>
              </a:rPr>
              <a:t>(PCAP)</a:t>
            </a:r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2400" dirty="0">
              <a:latin typeface="Frutiger LT Std 55 Roman" panose="020B0602020204020204" pitchFamily="34" charset="0"/>
            </a:endParaRPr>
          </a:p>
          <a:p>
            <a:pPr algn="just"/>
            <a:endParaRPr lang="es-ES" sz="3200" dirty="0">
              <a:latin typeface="Frutiger LT Std 55 Roman" panose="020B0602020204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0796A0D-1856-4B13-9E76-B52C37733D8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63DFB82D-997E-4246-BA97-8C93262283EA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6AF7CB7C-C5D7-4EE0-AF12-3A95101852C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69D9BFC9-FC62-482B-BE64-6F2039C6E93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63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34861"/>
            <a:ext cx="10515600" cy="5021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S" sz="2400" b="1" dirty="0">
              <a:latin typeface="Frutiger LT Std 55 Roman" panose="020B0602020204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EL OBJETO DEL ACUERDO SERÁ:</a:t>
            </a:r>
          </a:p>
          <a:p>
            <a:pPr marL="0" indent="0" algn="just">
              <a:buNone/>
            </a:pPr>
            <a:r>
              <a:rPr lang="es-ES" sz="2400" dirty="0">
                <a:latin typeface="Frutiger LT Std 55 Roman" panose="020B0602020204020204" pitchFamily="34" charset="0"/>
              </a:rPr>
              <a:t>El suministro de papel para copias e impresión para cubrir las necesidades de los distintos Servicios, Unidades, Departamentos, Facultades, Escuelas e Institutos que componen la Universidad Miguel Hernández de Elche (en lo sucesivo UMH), en cualquiera de sus Campus e instalaciones actuales o futuras y la selección y homologación de un número limitado de proveedores de dicho producto.</a:t>
            </a:r>
          </a:p>
          <a:p>
            <a:pPr marL="0" indent="0" algn="l">
              <a:buNone/>
            </a:pPr>
            <a:endParaRPr lang="es-ES" sz="2400" dirty="0"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6F67C14-7AC1-4D60-81EE-0704D18928DB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5166BE8A-9FE5-4964-B4C7-69CE71AA803D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277FD74E-4F08-4F20-900F-B93FED893D0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oogle Shape;88;p1">
            <a:extLst>
              <a:ext uri="{FF2B5EF4-FFF2-40B4-BE49-F238E27FC236}">
                <a16:creationId xmlns:a16="http://schemas.microsoft.com/office/drawing/2014/main" id="{B0EC0E3E-3246-463E-BD6A-5EA335424EF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37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01CA-514B-417C-B829-8EB9D8DED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5600"/>
            <a:ext cx="10515600" cy="851000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Frutiger LT Std 55 Roman" panose="020B0602020204020204" pitchFamily="34" charset="0"/>
              </a:rPr>
              <a:t>EMPRESAS ADJUDICATARIAS:</a:t>
            </a:r>
            <a:endParaRPr lang="es-ES" sz="24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63A799-BCF4-4770-A916-DFE25FDA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LUCAS ROJAS, S.L.</a:t>
            </a:r>
          </a:p>
          <a:p>
            <a:pPr marL="1254125" lvl="1">
              <a:buFont typeface="Wingdings" panose="05000000000000000000" pitchFamily="2" charset="2"/>
              <a:buChar char="Ø"/>
            </a:pPr>
            <a:r>
              <a:rPr lang="es-ES" dirty="0"/>
              <a:t>LYRECO ESPAÑA, S.A.</a:t>
            </a:r>
          </a:p>
          <a:p>
            <a:pPr marL="1254125"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t-BR" dirty="0"/>
              <a:t>SUMINISTROS DE PAPELERÍA E INFORMÁTICA ALICANTE, S.L</a:t>
            </a:r>
          </a:p>
          <a:p>
            <a:pPr marL="0" indent="0"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LISTADO DE PRODUCTOS DE PAPEL PARA COPIAS E IMPRESIÓN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4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El catálogo de </a:t>
            </a:r>
            <a:r>
              <a:rPr lang="es-ES" sz="2400" dirty="0">
                <a:solidFill>
                  <a:srgbClr val="1F1F1F"/>
                </a:solidFill>
                <a:latin typeface="Frutiger LT Std 55 Roman" panose="020B0602020204020204" pitchFamily="34" charset="0"/>
              </a:rPr>
              <a:t>productos de papel para copias e impresión </a:t>
            </a:r>
            <a:r>
              <a:rPr lang="es-ES" sz="24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está compuesto por los artículos incluidos en el </a:t>
            </a:r>
            <a:r>
              <a:rPr lang="es-ES" sz="24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  <a:hlinkClick r:id="rId2"/>
              </a:rPr>
              <a:t>ANEXO I</a:t>
            </a:r>
            <a:r>
              <a:rPr lang="es-ES" dirty="0">
                <a:solidFill>
                  <a:srgbClr val="1F1F1F"/>
                </a:solidFill>
                <a:latin typeface="Frutiger LT Std 55 Roman" panose="020B0602020204020204" pitchFamily="34" charset="0"/>
              </a:rPr>
              <a:t> del </a:t>
            </a:r>
            <a:r>
              <a:rPr lang="es-ES" sz="2400" b="0" i="0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PCAP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" sz="2400" b="0" i="0" dirty="0">
              <a:solidFill>
                <a:srgbClr val="1F1F1F"/>
              </a:solidFill>
              <a:effectLst/>
              <a:latin typeface="Frutiger LT Std 55 Roman" panose="020B0602020204020204" pitchFamily="34" charset="0"/>
            </a:endParaRPr>
          </a:p>
          <a:p>
            <a:pPr marL="1025525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AEE99BF6-74B0-49CE-A82E-7FE0D5C66C33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6" name="Google Shape;84;p1">
            <a:extLst>
              <a:ext uri="{FF2B5EF4-FFF2-40B4-BE49-F238E27FC236}">
                <a16:creationId xmlns:a16="http://schemas.microsoft.com/office/drawing/2014/main" id="{334E3C24-37A4-4B92-AD0A-6DE90C2DC436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87;p1">
            <a:extLst>
              <a:ext uri="{FF2B5EF4-FFF2-40B4-BE49-F238E27FC236}">
                <a16:creationId xmlns:a16="http://schemas.microsoft.com/office/drawing/2014/main" id="{6BDB27DC-FE8B-408A-A0A5-80E6FA8CFAB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" name="Google Shape;88;p1">
            <a:extLst>
              <a:ext uri="{FF2B5EF4-FFF2-40B4-BE49-F238E27FC236}">
                <a16:creationId xmlns:a16="http://schemas.microsoft.com/office/drawing/2014/main" id="{93DCA49D-DFF9-417D-A0A4-30376B85042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EDD088D4-BFBD-4AE4-81A5-33569CF0CB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26070"/>
              </p:ext>
            </p:extLst>
          </p:nvPr>
        </p:nvGraphicFramePr>
        <p:xfrm>
          <a:off x="1985554" y="4651102"/>
          <a:ext cx="8011885" cy="143618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76200" dir="18900000" sy="23000" kx="-1200000" algn="bl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803143">
                  <a:extLst>
                    <a:ext uri="{9D8B030D-6E8A-4147-A177-3AD203B41FA5}">
                      <a16:colId xmlns:a16="http://schemas.microsoft.com/office/drawing/2014/main" val="2599156679"/>
                    </a:ext>
                  </a:extLst>
                </a:gridCol>
                <a:gridCol w="4430709">
                  <a:extLst>
                    <a:ext uri="{9D8B030D-6E8A-4147-A177-3AD203B41FA5}">
                      <a16:colId xmlns:a16="http://schemas.microsoft.com/office/drawing/2014/main" val="1139652882"/>
                    </a:ext>
                  </a:extLst>
                </a:gridCol>
                <a:gridCol w="1022698">
                  <a:extLst>
                    <a:ext uri="{9D8B030D-6E8A-4147-A177-3AD203B41FA5}">
                      <a16:colId xmlns:a16="http://schemas.microsoft.com/office/drawing/2014/main" val="4225398138"/>
                    </a:ext>
                  </a:extLst>
                </a:gridCol>
                <a:gridCol w="1755335">
                  <a:extLst>
                    <a:ext uri="{9D8B030D-6E8A-4147-A177-3AD203B41FA5}">
                      <a16:colId xmlns:a16="http://schemas.microsoft.com/office/drawing/2014/main" val="239859102"/>
                    </a:ext>
                  </a:extLst>
                </a:gridCol>
              </a:tblGrid>
              <a:tr h="517574">
                <a:tc>
                  <a:txBody>
                    <a:bodyPr/>
                    <a:lstStyle/>
                    <a:p>
                      <a:pPr marL="87630" marR="76200" indent="172085" algn="ctr">
                        <a:spcAft>
                          <a:spcPts val="0"/>
                        </a:spcAft>
                      </a:pPr>
                      <a:r>
                        <a:rPr lang="es-ES" sz="900" b="1" spc="-30" dirty="0" err="1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Nº</a:t>
                      </a:r>
                      <a:r>
                        <a:rPr lang="es-ES" sz="900" b="1" spc="-3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900" b="1" spc="-1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ORDEN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430020" marR="1424305" algn="ctr">
                        <a:spcAft>
                          <a:spcPts val="0"/>
                        </a:spcAft>
                      </a:pPr>
                      <a:r>
                        <a:rPr lang="es-ES" sz="900" b="1" spc="-1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DESCRIPCIÓN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9690" marR="54610" algn="ctr">
                        <a:spcAft>
                          <a:spcPts val="0"/>
                        </a:spcAft>
                      </a:pPr>
                      <a:r>
                        <a:rPr lang="es-ES" sz="900" b="1" spc="-1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FORMATO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01600" marR="97155"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MARCA</a:t>
                      </a:r>
                      <a:r>
                        <a:rPr lang="es-ES" sz="900" b="1" spc="-2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900" b="1" spc="-1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ORIGINAL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</a:endParaRPr>
                    </a:p>
                    <a:p>
                      <a:pPr marL="101600" marR="95885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900" b="1" spc="-10" dirty="0">
                          <a:solidFill>
                            <a:schemeClr val="tx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/EQUIVALENTE</a:t>
                      </a:r>
                      <a:endParaRPr lang="es-ES" sz="9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6751903"/>
                  </a:ext>
                </a:extLst>
              </a:tr>
              <a:tr h="428315">
                <a:tc>
                  <a:txBody>
                    <a:bodyPr/>
                    <a:lstStyle/>
                    <a:p>
                      <a:pPr marL="3810" algn="ctr"/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>
                        <a:spcBef>
                          <a:spcPts val="1050"/>
                        </a:spcBef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PAPEL</a:t>
                      </a:r>
                      <a:r>
                        <a:rPr lang="es-ES" sz="1000" b="1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BLANCO</a:t>
                      </a:r>
                      <a:r>
                        <a:rPr lang="es-ES" sz="1000" b="1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80%</a:t>
                      </a:r>
                      <a:r>
                        <a:rPr lang="es-ES" sz="1000" b="1" spc="-4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RECICLADO</a:t>
                      </a:r>
                      <a:r>
                        <a:rPr lang="es-ES" sz="1000" b="1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es-ES" sz="1000" b="1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b="1" dirty="0">
                          <a:solidFill>
                            <a:schemeClr val="tx1"/>
                          </a:solidFill>
                          <a:effectLst/>
                        </a:rPr>
                        <a:t>GR. PAQUETE DE 500 HOJAS.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4610" algn="ctr">
                        <a:spcAft>
                          <a:spcPts val="0"/>
                        </a:spcAft>
                      </a:pPr>
                      <a:r>
                        <a:rPr lang="es-ES" sz="1000" b="1" spc="-25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0" marR="97155" algn="ctr">
                        <a:spcAft>
                          <a:spcPts val="0"/>
                        </a:spcAft>
                      </a:pPr>
                      <a:r>
                        <a:rPr lang="es-ES" sz="1000" b="1" spc="-10" dirty="0">
                          <a:solidFill>
                            <a:schemeClr val="tx1"/>
                          </a:solidFill>
                          <a:effectLst/>
                        </a:rPr>
                        <a:t>STEINBEIS</a:t>
                      </a:r>
                      <a:endParaRPr lang="es-ES" sz="1100" b="1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55294"/>
                  </a:ext>
                </a:extLst>
              </a:tr>
              <a:tr h="490300">
                <a:tc>
                  <a:txBody>
                    <a:bodyPr/>
                    <a:lstStyle/>
                    <a:p>
                      <a:pPr marL="3810" algn="ctr"/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305" indent="90170" algn="l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PAPEL</a:t>
                      </a:r>
                      <a:r>
                        <a:rPr lang="es-ES" sz="10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BLANCO</a:t>
                      </a:r>
                      <a:r>
                        <a:rPr lang="es-ES" sz="10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FIBRA</a:t>
                      </a:r>
                      <a:r>
                        <a:rPr lang="es-ES" sz="100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VIRGEN</a:t>
                      </a:r>
                      <a:r>
                        <a:rPr lang="es-ES" sz="1000" spc="-3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es-ES" sz="1000" spc="-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</a:rPr>
                        <a:t>GR. PAQUETE DE 500 HOJAS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54610" algn="ctr">
                        <a:spcAft>
                          <a:spcPts val="0"/>
                        </a:spcAft>
                      </a:pPr>
                      <a:r>
                        <a:rPr lang="es-ES" sz="1000" spc="-25" dirty="0">
                          <a:solidFill>
                            <a:schemeClr val="tx1"/>
                          </a:solidFill>
                          <a:effectLst/>
                        </a:rPr>
                        <a:t>A4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0330" marR="97155" algn="ctr">
                        <a:spcAft>
                          <a:spcPts val="0"/>
                        </a:spcAft>
                      </a:pPr>
                      <a:r>
                        <a:rPr lang="es-ES" sz="1000" spc="-10" dirty="0">
                          <a:solidFill>
                            <a:schemeClr val="tx1"/>
                          </a:solidFill>
                          <a:effectLst/>
                        </a:rPr>
                        <a:t>NAVIGATOR</a:t>
                      </a:r>
                      <a:endParaRPr lang="es-ES" sz="1100" dirty="0">
                        <a:solidFill>
                          <a:schemeClr val="tx1"/>
                        </a:solidFill>
                        <a:effectLst/>
                        <a:latin typeface="Frutiger LT Std 55 Roman" panose="020B0602020204020204" pitchFamily="34" charset="0"/>
                        <a:ea typeface="Frutiger LT Std 55 Roman" panose="020B0602020204020204" pitchFamily="34" charset="0"/>
                        <a:cs typeface="Frutiger LT Std 55 Roman" panose="020B0602020204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22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573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7C1E5815-D54C-487F-A054-6D4930ADE3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736F0DFD-0954-464F-BF12-DD2E6F6E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208496" y="0"/>
            <a:ext cx="1983504" cy="6858000"/>
          </a:xfrm>
          <a:custGeom>
            <a:avLst/>
            <a:gdLst>
              <a:gd name="connsiteX0" fmla="*/ 0 w 1983504"/>
              <a:gd name="connsiteY0" fmla="*/ 0 h 6858000"/>
              <a:gd name="connsiteX1" fmla="*/ 1376658 w 1983504"/>
              <a:gd name="connsiteY1" fmla="*/ 0 h 6858000"/>
              <a:gd name="connsiteX2" fmla="*/ 1690650 w 1983504"/>
              <a:gd name="connsiteY2" fmla="*/ 110269 h 6858000"/>
              <a:gd name="connsiteX3" fmla="*/ 1645361 w 1983504"/>
              <a:gd name="connsiteY3" fmla="*/ 135168 h 6858000"/>
              <a:gd name="connsiteX4" fmla="*/ 1373640 w 1983504"/>
              <a:gd name="connsiteY4" fmla="*/ 71141 h 6858000"/>
              <a:gd name="connsiteX5" fmla="*/ 1319295 w 1983504"/>
              <a:gd name="connsiteY5" fmla="*/ 88927 h 6858000"/>
              <a:gd name="connsiteX6" fmla="*/ 1346468 w 1983504"/>
              <a:gd name="connsiteY6" fmla="*/ 163625 h 6858000"/>
              <a:gd name="connsiteX7" fmla="*/ 1464213 w 1983504"/>
              <a:gd name="connsiteY7" fmla="*/ 192082 h 6858000"/>
              <a:gd name="connsiteX8" fmla="*/ 1648381 w 1983504"/>
              <a:gd name="connsiteY8" fmla="*/ 373491 h 6858000"/>
              <a:gd name="connsiteX9" fmla="*/ 1370620 w 1983504"/>
              <a:gd name="connsiteY9" fmla="*/ 352148 h 6858000"/>
              <a:gd name="connsiteX10" fmla="*/ 1322314 w 1983504"/>
              <a:gd name="connsiteY10" fmla="*/ 394834 h 6858000"/>
              <a:gd name="connsiteX11" fmla="*/ 1304199 w 1983504"/>
              <a:gd name="connsiteY11" fmla="*/ 451747 h 6858000"/>
              <a:gd name="connsiteX12" fmla="*/ 1222682 w 1983504"/>
              <a:gd name="connsiteY12" fmla="*/ 359262 h 6858000"/>
              <a:gd name="connsiteX13" fmla="*/ 1153242 w 1983504"/>
              <a:gd name="connsiteY13" fmla="*/ 334364 h 6858000"/>
              <a:gd name="connsiteX14" fmla="*/ 1132108 w 1983504"/>
              <a:gd name="connsiteY14" fmla="*/ 416176 h 6858000"/>
              <a:gd name="connsiteX15" fmla="*/ 1195509 w 1983504"/>
              <a:gd name="connsiteY15" fmla="*/ 505101 h 6858000"/>
              <a:gd name="connsiteX16" fmla="*/ 1364582 w 1983504"/>
              <a:gd name="connsiteY16" fmla="*/ 558458 h 6858000"/>
              <a:gd name="connsiteX17" fmla="*/ 1183434 w 1983504"/>
              <a:gd name="connsiteY17" fmla="*/ 558458 h 6858000"/>
              <a:gd name="connsiteX18" fmla="*/ 975114 w 1983504"/>
              <a:gd name="connsiteY18" fmla="*/ 522887 h 6858000"/>
              <a:gd name="connsiteX19" fmla="*/ 754716 w 1983504"/>
              <a:gd name="connsiteY19" fmla="*/ 533558 h 6858000"/>
              <a:gd name="connsiteX20" fmla="*/ 546395 w 1983504"/>
              <a:gd name="connsiteY20" fmla="*/ 462417 h 6858000"/>
              <a:gd name="connsiteX21" fmla="*/ 335056 w 1983504"/>
              <a:gd name="connsiteY21" fmla="*/ 465975 h 6858000"/>
              <a:gd name="connsiteX22" fmla="*/ 1270988 w 1983504"/>
              <a:gd name="connsiteY22" fmla="*/ 910606 h 6858000"/>
              <a:gd name="connsiteX23" fmla="*/ 1225701 w 1983504"/>
              <a:gd name="connsiteY23" fmla="*/ 921277 h 6858000"/>
              <a:gd name="connsiteX24" fmla="*/ 1165318 w 1983504"/>
              <a:gd name="connsiteY24" fmla="*/ 949734 h 6858000"/>
              <a:gd name="connsiteX25" fmla="*/ 1210606 w 1983504"/>
              <a:gd name="connsiteY25" fmla="*/ 1006647 h 6858000"/>
              <a:gd name="connsiteX26" fmla="*/ 1455156 w 1983504"/>
              <a:gd name="connsiteY26" fmla="*/ 1113358 h 6858000"/>
              <a:gd name="connsiteX27" fmla="*/ 1515538 w 1983504"/>
              <a:gd name="connsiteY27" fmla="*/ 1220069 h 6858000"/>
              <a:gd name="connsiteX28" fmla="*/ 1440060 w 1983504"/>
              <a:gd name="connsiteY28" fmla="*/ 1209399 h 6858000"/>
              <a:gd name="connsiteX29" fmla="*/ 1373640 w 1983504"/>
              <a:gd name="connsiteY29" fmla="*/ 1230741 h 6858000"/>
              <a:gd name="connsiteX30" fmla="*/ 1400810 w 1983504"/>
              <a:gd name="connsiteY30" fmla="*/ 1365909 h 6858000"/>
              <a:gd name="connsiteX31" fmla="*/ 1748012 w 1983504"/>
              <a:gd name="connsiteY31" fmla="*/ 1540204 h 6858000"/>
              <a:gd name="connsiteX32" fmla="*/ 1778203 w 1983504"/>
              <a:gd name="connsiteY32" fmla="*/ 1597117 h 6858000"/>
              <a:gd name="connsiteX33" fmla="*/ 1735936 w 1983504"/>
              <a:gd name="connsiteY33" fmla="*/ 1636245 h 6858000"/>
              <a:gd name="connsiteX34" fmla="*/ 1624228 w 1983504"/>
              <a:gd name="connsiteY34" fmla="*/ 1657587 h 6858000"/>
              <a:gd name="connsiteX35" fmla="*/ 1781223 w 1983504"/>
              <a:gd name="connsiteY35" fmla="*/ 1849668 h 6858000"/>
              <a:gd name="connsiteX36" fmla="*/ 1838587 w 1983504"/>
              <a:gd name="connsiteY36" fmla="*/ 1903025 h 6858000"/>
              <a:gd name="connsiteX37" fmla="*/ 1938218 w 1983504"/>
              <a:gd name="connsiteY37" fmla="*/ 1984836 h 6858000"/>
              <a:gd name="connsiteX38" fmla="*/ 1938218 w 1983504"/>
              <a:gd name="connsiteY38" fmla="*/ 2013292 h 6858000"/>
              <a:gd name="connsiteX39" fmla="*/ 1805376 w 1983504"/>
              <a:gd name="connsiteY39" fmla="*/ 2102219 h 6858000"/>
              <a:gd name="connsiteX40" fmla="*/ 1563844 w 1983504"/>
              <a:gd name="connsiteY40" fmla="*/ 2077320 h 6858000"/>
              <a:gd name="connsiteX41" fmla="*/ 1920104 w 1983504"/>
              <a:gd name="connsiteY41" fmla="*/ 2208931 h 6858000"/>
              <a:gd name="connsiteX42" fmla="*/ 766792 w 1983504"/>
              <a:gd name="connsiteY42" fmla="*/ 1892353 h 6858000"/>
              <a:gd name="connsiteX43" fmla="*/ 839252 w 1983504"/>
              <a:gd name="connsiteY43" fmla="*/ 1974165 h 6858000"/>
              <a:gd name="connsiteX44" fmla="*/ 1243816 w 1983504"/>
              <a:gd name="connsiteY44" fmla="*/ 2191146 h 6858000"/>
              <a:gd name="connsiteX45" fmla="*/ 1358543 w 1983504"/>
              <a:gd name="connsiteY45" fmla="*/ 2326314 h 6858000"/>
              <a:gd name="connsiteX46" fmla="*/ 1479310 w 1983504"/>
              <a:gd name="connsiteY46" fmla="*/ 2401012 h 6858000"/>
              <a:gd name="connsiteX47" fmla="*/ 1648381 w 1983504"/>
              <a:gd name="connsiteY47" fmla="*/ 2401012 h 6858000"/>
              <a:gd name="connsiteX48" fmla="*/ 1769146 w 1983504"/>
              <a:gd name="connsiteY48" fmla="*/ 2518395 h 6858000"/>
              <a:gd name="connsiteX49" fmla="*/ 1645361 w 1983504"/>
              <a:gd name="connsiteY49" fmla="*/ 2543294 h 6858000"/>
              <a:gd name="connsiteX50" fmla="*/ 1500444 w 1983504"/>
              <a:gd name="connsiteY50" fmla="*/ 2525509 h 6858000"/>
              <a:gd name="connsiteX51" fmla="*/ 1337410 w 1983504"/>
              <a:gd name="connsiteY51" fmla="*/ 2564636 h 6858000"/>
              <a:gd name="connsiteX52" fmla="*/ 1186452 w 1983504"/>
              <a:gd name="connsiteY52" fmla="*/ 2532623 h 6858000"/>
              <a:gd name="connsiteX53" fmla="*/ 1005304 w 1983504"/>
              <a:gd name="connsiteY53" fmla="*/ 2553965 h 6858000"/>
              <a:gd name="connsiteX54" fmla="*/ 947940 w 1983504"/>
              <a:gd name="connsiteY54" fmla="*/ 2692689 h 6858000"/>
              <a:gd name="connsiteX55" fmla="*/ 929826 w 1983504"/>
              <a:gd name="connsiteY55" fmla="*/ 2703362 h 6858000"/>
              <a:gd name="connsiteX56" fmla="*/ 594701 w 1983504"/>
              <a:gd name="connsiteY56" fmla="*/ 2923898 h 6858000"/>
              <a:gd name="connsiteX57" fmla="*/ 501108 w 1983504"/>
              <a:gd name="connsiteY57" fmla="*/ 2941684 h 6858000"/>
              <a:gd name="connsiteX58" fmla="*/ 1053610 w 1983504"/>
              <a:gd name="connsiteY58" fmla="*/ 3329402 h 6858000"/>
              <a:gd name="connsiteX59" fmla="*/ 682256 w 1983504"/>
              <a:gd name="connsiteY59" fmla="*/ 3229805 h 6858000"/>
              <a:gd name="connsiteX60" fmla="*/ 630932 w 1983504"/>
              <a:gd name="connsiteY60" fmla="*/ 3393429 h 6858000"/>
              <a:gd name="connsiteX61" fmla="*/ 806041 w 1983504"/>
              <a:gd name="connsiteY61" fmla="*/ 3539269 h 6858000"/>
              <a:gd name="connsiteX62" fmla="*/ 869444 w 1983504"/>
              <a:gd name="connsiteY62" fmla="*/ 3827390 h 6858000"/>
              <a:gd name="connsiteX63" fmla="*/ 839252 w 1983504"/>
              <a:gd name="connsiteY63" fmla="*/ 4090612 h 6858000"/>
              <a:gd name="connsiteX64" fmla="*/ 763774 w 1983504"/>
              <a:gd name="connsiteY64" fmla="*/ 4172424 h 6858000"/>
              <a:gd name="connsiteX65" fmla="*/ 655085 w 1983504"/>
              <a:gd name="connsiteY65" fmla="*/ 4321821 h 6858000"/>
              <a:gd name="connsiteX66" fmla="*/ 588662 w 1983504"/>
              <a:gd name="connsiteY66" fmla="*/ 4414305 h 6858000"/>
              <a:gd name="connsiteX67" fmla="*/ 356189 w 1983504"/>
              <a:gd name="connsiteY67" fmla="*/ 4378734 h 6858000"/>
              <a:gd name="connsiteX68" fmla="*/ 667160 w 1983504"/>
              <a:gd name="connsiteY68" fmla="*/ 4613499 h 6858000"/>
              <a:gd name="connsiteX69" fmla="*/ 416573 w 1983504"/>
              <a:gd name="connsiteY69" fmla="*/ 4585042 h 6858000"/>
              <a:gd name="connsiteX70" fmla="*/ 335056 w 1983504"/>
              <a:gd name="connsiteY70" fmla="*/ 4602828 h 6858000"/>
              <a:gd name="connsiteX71" fmla="*/ 380342 w 1983504"/>
              <a:gd name="connsiteY71" fmla="*/ 4677526 h 6858000"/>
              <a:gd name="connsiteX72" fmla="*/ 564510 w 1983504"/>
              <a:gd name="connsiteY72" fmla="*/ 4805580 h 6858000"/>
              <a:gd name="connsiteX73" fmla="*/ 944922 w 1983504"/>
              <a:gd name="connsiteY73" fmla="*/ 5154171 h 6858000"/>
              <a:gd name="connsiteX74" fmla="*/ 576586 w 1983504"/>
              <a:gd name="connsiteY74" fmla="*/ 4994104 h 6858000"/>
              <a:gd name="connsiteX75" fmla="*/ 963036 w 1983504"/>
              <a:gd name="connsiteY75" fmla="*/ 5353367 h 6858000"/>
              <a:gd name="connsiteX76" fmla="*/ 1047572 w 1983504"/>
              <a:gd name="connsiteY76" fmla="*/ 5474306 h 6858000"/>
              <a:gd name="connsiteX77" fmla="*/ 1222682 w 1983504"/>
              <a:gd name="connsiteY77" fmla="*/ 5769542 h 6858000"/>
              <a:gd name="connsiteX78" fmla="*/ 1213626 w 1983504"/>
              <a:gd name="connsiteY78" fmla="*/ 5801555 h 6858000"/>
              <a:gd name="connsiteX79" fmla="*/ 1014361 w 1983504"/>
              <a:gd name="connsiteY79" fmla="*/ 5755314 h 6858000"/>
              <a:gd name="connsiteX80" fmla="*/ 1274008 w 1983504"/>
              <a:gd name="connsiteY80" fmla="*/ 6004307 h 6858000"/>
              <a:gd name="connsiteX81" fmla="*/ 1542711 w 1983504"/>
              <a:gd name="connsiteY81" fmla="*/ 6196388 h 6858000"/>
              <a:gd name="connsiteX82" fmla="*/ 1352504 w 1983504"/>
              <a:gd name="connsiteY82" fmla="*/ 6167932 h 6858000"/>
              <a:gd name="connsiteX83" fmla="*/ 1089840 w 1983504"/>
              <a:gd name="connsiteY83" fmla="*/ 6057663 h 6858000"/>
              <a:gd name="connsiteX84" fmla="*/ 999266 w 1983504"/>
              <a:gd name="connsiteY84" fmla="*/ 6100347 h 6858000"/>
              <a:gd name="connsiteX85" fmla="*/ 1246836 w 1983504"/>
              <a:gd name="connsiteY85" fmla="*/ 6281757 h 6858000"/>
              <a:gd name="connsiteX86" fmla="*/ 1388735 w 1983504"/>
              <a:gd name="connsiteY86" fmla="*/ 6367127 h 6858000"/>
              <a:gd name="connsiteX87" fmla="*/ 1446099 w 1983504"/>
              <a:gd name="connsiteY87" fmla="*/ 6431153 h 6858000"/>
              <a:gd name="connsiteX88" fmla="*/ 1609132 w 1983504"/>
              <a:gd name="connsiteY88" fmla="*/ 6658805 h 6858000"/>
              <a:gd name="connsiteX89" fmla="*/ 1983504 w 1983504"/>
              <a:gd name="connsiteY89" fmla="*/ 6858000 h 6858000"/>
              <a:gd name="connsiteX90" fmla="*/ 0 w 1983504"/>
              <a:gd name="connsiteY9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83504" h="6858000">
                <a:moveTo>
                  <a:pt x="0" y="0"/>
                </a:moveTo>
                <a:lnTo>
                  <a:pt x="1376658" y="0"/>
                </a:lnTo>
                <a:cubicBezTo>
                  <a:pt x="1482328" y="35571"/>
                  <a:pt x="1584980" y="78255"/>
                  <a:pt x="1690650" y="110269"/>
                </a:cubicBezTo>
                <a:cubicBezTo>
                  <a:pt x="1675553" y="145839"/>
                  <a:pt x="1660458" y="138725"/>
                  <a:pt x="1645361" y="135168"/>
                </a:cubicBezTo>
                <a:cubicBezTo>
                  <a:pt x="1554788" y="120941"/>
                  <a:pt x="1461194" y="110269"/>
                  <a:pt x="1373640" y="71141"/>
                </a:cubicBezTo>
                <a:cubicBezTo>
                  <a:pt x="1352504" y="64027"/>
                  <a:pt x="1328352" y="64027"/>
                  <a:pt x="1319295" y="88927"/>
                </a:cubicBezTo>
                <a:cubicBezTo>
                  <a:pt x="1304199" y="124497"/>
                  <a:pt x="1325332" y="145839"/>
                  <a:pt x="1346468" y="163625"/>
                </a:cubicBezTo>
                <a:cubicBezTo>
                  <a:pt x="1382696" y="195638"/>
                  <a:pt x="1424964" y="188525"/>
                  <a:pt x="1464213" y="192082"/>
                </a:cubicBezTo>
                <a:cubicBezTo>
                  <a:pt x="1572902" y="209867"/>
                  <a:pt x="1624228" y="259665"/>
                  <a:pt x="1648381" y="373491"/>
                </a:cubicBezTo>
                <a:cubicBezTo>
                  <a:pt x="1554788" y="327250"/>
                  <a:pt x="1461194" y="384162"/>
                  <a:pt x="1370620" y="352148"/>
                </a:cubicBezTo>
                <a:cubicBezTo>
                  <a:pt x="1346468" y="345034"/>
                  <a:pt x="1310237" y="355706"/>
                  <a:pt x="1322314" y="394834"/>
                </a:cubicBezTo>
                <a:cubicBezTo>
                  <a:pt x="1334390" y="430405"/>
                  <a:pt x="1373640" y="458860"/>
                  <a:pt x="1304199" y="451747"/>
                </a:cubicBezTo>
                <a:cubicBezTo>
                  <a:pt x="1252873" y="448189"/>
                  <a:pt x="1237778" y="405504"/>
                  <a:pt x="1222682" y="359262"/>
                </a:cubicBezTo>
                <a:cubicBezTo>
                  <a:pt x="1210606" y="334364"/>
                  <a:pt x="1177395" y="320135"/>
                  <a:pt x="1153242" y="334364"/>
                </a:cubicBezTo>
                <a:cubicBezTo>
                  <a:pt x="1123051" y="348592"/>
                  <a:pt x="1132108" y="387720"/>
                  <a:pt x="1132108" y="416176"/>
                </a:cubicBezTo>
                <a:cubicBezTo>
                  <a:pt x="1129088" y="469532"/>
                  <a:pt x="1153242" y="494431"/>
                  <a:pt x="1195509" y="505101"/>
                </a:cubicBezTo>
                <a:cubicBezTo>
                  <a:pt x="1246836" y="519330"/>
                  <a:pt x="1298160" y="537116"/>
                  <a:pt x="1364582" y="558458"/>
                </a:cubicBezTo>
                <a:cubicBezTo>
                  <a:pt x="1292122" y="594028"/>
                  <a:pt x="1237778" y="586915"/>
                  <a:pt x="1183434" y="558458"/>
                </a:cubicBezTo>
                <a:cubicBezTo>
                  <a:pt x="1117012" y="526444"/>
                  <a:pt x="1029458" y="483759"/>
                  <a:pt x="975114" y="522887"/>
                </a:cubicBezTo>
                <a:cubicBezTo>
                  <a:pt x="893597" y="579800"/>
                  <a:pt x="827176" y="544229"/>
                  <a:pt x="754716" y="533558"/>
                </a:cubicBezTo>
                <a:cubicBezTo>
                  <a:pt x="603758" y="512216"/>
                  <a:pt x="697352" y="480203"/>
                  <a:pt x="546395" y="462417"/>
                </a:cubicBezTo>
                <a:cubicBezTo>
                  <a:pt x="486012" y="455303"/>
                  <a:pt x="422610" y="426847"/>
                  <a:pt x="335056" y="465975"/>
                </a:cubicBezTo>
                <a:cubicBezTo>
                  <a:pt x="730563" y="672284"/>
                  <a:pt x="917750" y="658055"/>
                  <a:pt x="1270988" y="910606"/>
                </a:cubicBezTo>
                <a:cubicBezTo>
                  <a:pt x="1255893" y="935506"/>
                  <a:pt x="1240798" y="924835"/>
                  <a:pt x="1225701" y="921277"/>
                </a:cubicBezTo>
                <a:cubicBezTo>
                  <a:pt x="1201548" y="917720"/>
                  <a:pt x="1171356" y="903491"/>
                  <a:pt x="1165318" y="949734"/>
                </a:cubicBezTo>
                <a:cubicBezTo>
                  <a:pt x="1162298" y="985305"/>
                  <a:pt x="1180415" y="1003089"/>
                  <a:pt x="1210606" y="1006647"/>
                </a:cubicBezTo>
                <a:cubicBezTo>
                  <a:pt x="1298160" y="1020875"/>
                  <a:pt x="1376658" y="1070674"/>
                  <a:pt x="1455156" y="1113358"/>
                </a:cubicBezTo>
                <a:cubicBezTo>
                  <a:pt x="1491385" y="1131144"/>
                  <a:pt x="1530634" y="1156043"/>
                  <a:pt x="1515538" y="1220069"/>
                </a:cubicBezTo>
                <a:cubicBezTo>
                  <a:pt x="1485348" y="1237855"/>
                  <a:pt x="1464213" y="1212955"/>
                  <a:pt x="1440060" y="1209399"/>
                </a:cubicBezTo>
                <a:cubicBezTo>
                  <a:pt x="1415907" y="1205842"/>
                  <a:pt x="1358543" y="1220069"/>
                  <a:pt x="1373640" y="1230741"/>
                </a:cubicBezTo>
                <a:cubicBezTo>
                  <a:pt x="1443080" y="1269868"/>
                  <a:pt x="1316276" y="1365909"/>
                  <a:pt x="1400810" y="1365909"/>
                </a:cubicBezTo>
                <a:cubicBezTo>
                  <a:pt x="1539691" y="1365909"/>
                  <a:pt x="1615170" y="1536647"/>
                  <a:pt x="1748012" y="1540204"/>
                </a:cubicBezTo>
                <a:cubicBezTo>
                  <a:pt x="1769146" y="1540204"/>
                  <a:pt x="1778203" y="1572219"/>
                  <a:pt x="1778203" y="1597117"/>
                </a:cubicBezTo>
                <a:cubicBezTo>
                  <a:pt x="1778203" y="1629132"/>
                  <a:pt x="1757070" y="1632688"/>
                  <a:pt x="1735936" y="1636245"/>
                </a:cubicBezTo>
                <a:cubicBezTo>
                  <a:pt x="1702725" y="1639802"/>
                  <a:pt x="1666496" y="1597117"/>
                  <a:pt x="1624228" y="1657587"/>
                </a:cubicBezTo>
                <a:cubicBezTo>
                  <a:pt x="1702725" y="1693158"/>
                  <a:pt x="1784242" y="1728729"/>
                  <a:pt x="1781223" y="1849668"/>
                </a:cubicBezTo>
                <a:cubicBezTo>
                  <a:pt x="1781223" y="1881683"/>
                  <a:pt x="1814434" y="1895910"/>
                  <a:pt x="1838587" y="1903025"/>
                </a:cubicBezTo>
                <a:cubicBezTo>
                  <a:pt x="1880854" y="1917252"/>
                  <a:pt x="1914065" y="1938595"/>
                  <a:pt x="1938218" y="1984836"/>
                </a:cubicBezTo>
                <a:cubicBezTo>
                  <a:pt x="1938218" y="1995507"/>
                  <a:pt x="1938218" y="2002622"/>
                  <a:pt x="1938218" y="2013292"/>
                </a:cubicBezTo>
                <a:cubicBezTo>
                  <a:pt x="1932180" y="2123562"/>
                  <a:pt x="1871798" y="2120004"/>
                  <a:pt x="1805376" y="2102219"/>
                </a:cubicBezTo>
                <a:cubicBezTo>
                  <a:pt x="1726878" y="2080877"/>
                  <a:pt x="1648381" y="2038192"/>
                  <a:pt x="1563844" y="2077320"/>
                </a:cubicBezTo>
                <a:cubicBezTo>
                  <a:pt x="1681592" y="2130676"/>
                  <a:pt x="1811414" y="2134233"/>
                  <a:pt x="1920104" y="2208931"/>
                </a:cubicBezTo>
                <a:cubicBezTo>
                  <a:pt x="1515538" y="2223159"/>
                  <a:pt x="1159280" y="1984836"/>
                  <a:pt x="766792" y="1892353"/>
                </a:cubicBezTo>
                <a:cubicBezTo>
                  <a:pt x="778869" y="1952823"/>
                  <a:pt x="812080" y="1967051"/>
                  <a:pt x="839252" y="1974165"/>
                </a:cubicBezTo>
                <a:cubicBezTo>
                  <a:pt x="984170" y="2020407"/>
                  <a:pt x="1110974" y="2112891"/>
                  <a:pt x="1243816" y="2191146"/>
                </a:cubicBezTo>
                <a:cubicBezTo>
                  <a:pt x="1298160" y="2223159"/>
                  <a:pt x="1337410" y="2258731"/>
                  <a:pt x="1358543" y="2326314"/>
                </a:cubicBezTo>
                <a:cubicBezTo>
                  <a:pt x="1376658" y="2390340"/>
                  <a:pt x="1412888" y="2418796"/>
                  <a:pt x="1479310" y="2401012"/>
                </a:cubicBezTo>
                <a:cubicBezTo>
                  <a:pt x="1533654" y="2386784"/>
                  <a:pt x="1591018" y="2393898"/>
                  <a:pt x="1648381" y="2401012"/>
                </a:cubicBezTo>
                <a:cubicBezTo>
                  <a:pt x="1711782" y="2408126"/>
                  <a:pt x="1784242" y="2479267"/>
                  <a:pt x="1769146" y="2518395"/>
                </a:cubicBezTo>
                <a:cubicBezTo>
                  <a:pt x="1738956" y="2582422"/>
                  <a:pt x="1687630" y="2550408"/>
                  <a:pt x="1645361" y="2543294"/>
                </a:cubicBezTo>
                <a:cubicBezTo>
                  <a:pt x="1594036" y="2536181"/>
                  <a:pt x="1500444" y="2518395"/>
                  <a:pt x="1500444" y="2525509"/>
                </a:cubicBezTo>
                <a:cubicBezTo>
                  <a:pt x="1467232" y="2685576"/>
                  <a:pt x="1391754" y="2564636"/>
                  <a:pt x="1337410" y="2564636"/>
                </a:cubicBezTo>
                <a:cubicBezTo>
                  <a:pt x="1286084" y="2564636"/>
                  <a:pt x="1234759" y="2546851"/>
                  <a:pt x="1186452" y="2532623"/>
                </a:cubicBezTo>
                <a:cubicBezTo>
                  <a:pt x="1123051" y="2514837"/>
                  <a:pt x="1065688" y="2546851"/>
                  <a:pt x="1005304" y="2553965"/>
                </a:cubicBezTo>
                <a:cubicBezTo>
                  <a:pt x="950960" y="2561080"/>
                  <a:pt x="981150" y="2653563"/>
                  <a:pt x="947940" y="2692689"/>
                </a:cubicBezTo>
                <a:cubicBezTo>
                  <a:pt x="941903" y="2703362"/>
                  <a:pt x="935864" y="2703362"/>
                  <a:pt x="929826" y="2703362"/>
                </a:cubicBezTo>
                <a:cubicBezTo>
                  <a:pt x="911711" y="2980812"/>
                  <a:pt x="594701" y="2913227"/>
                  <a:pt x="594701" y="2923898"/>
                </a:cubicBezTo>
                <a:cubicBezTo>
                  <a:pt x="567529" y="2941684"/>
                  <a:pt x="534318" y="2899000"/>
                  <a:pt x="501108" y="2941684"/>
                </a:cubicBezTo>
                <a:cubicBezTo>
                  <a:pt x="643007" y="3137322"/>
                  <a:pt x="860386" y="3183563"/>
                  <a:pt x="1053610" y="3329402"/>
                </a:cubicBezTo>
                <a:cubicBezTo>
                  <a:pt x="893597" y="3379202"/>
                  <a:pt x="800002" y="3208463"/>
                  <a:pt x="682256" y="3229805"/>
                </a:cubicBezTo>
                <a:cubicBezTo>
                  <a:pt x="624893" y="3283162"/>
                  <a:pt x="796984" y="3368530"/>
                  <a:pt x="630932" y="3393429"/>
                </a:cubicBezTo>
                <a:cubicBezTo>
                  <a:pt x="703390" y="3439672"/>
                  <a:pt x="754716" y="3485914"/>
                  <a:pt x="806041" y="3539269"/>
                </a:cubicBezTo>
                <a:cubicBezTo>
                  <a:pt x="893597" y="3635309"/>
                  <a:pt x="911711" y="3699337"/>
                  <a:pt x="869444" y="3827390"/>
                </a:cubicBezTo>
                <a:cubicBezTo>
                  <a:pt x="842270" y="3912759"/>
                  <a:pt x="803022" y="3991015"/>
                  <a:pt x="839252" y="4090612"/>
                </a:cubicBezTo>
                <a:cubicBezTo>
                  <a:pt x="863405" y="4158196"/>
                  <a:pt x="854347" y="4204438"/>
                  <a:pt x="763774" y="4172424"/>
                </a:cubicBezTo>
                <a:cubicBezTo>
                  <a:pt x="667160" y="4140411"/>
                  <a:pt x="630932" y="4200882"/>
                  <a:pt x="655085" y="4321821"/>
                </a:cubicBezTo>
                <a:cubicBezTo>
                  <a:pt x="670179" y="4400076"/>
                  <a:pt x="655085" y="4424975"/>
                  <a:pt x="588662" y="4414305"/>
                </a:cubicBezTo>
                <a:cubicBezTo>
                  <a:pt x="516204" y="4403633"/>
                  <a:pt x="446764" y="4353835"/>
                  <a:pt x="356189" y="4378734"/>
                </a:cubicBezTo>
                <a:cubicBezTo>
                  <a:pt x="428648" y="4521016"/>
                  <a:pt x="582626" y="4478331"/>
                  <a:pt x="667160" y="4613499"/>
                </a:cubicBezTo>
                <a:cubicBezTo>
                  <a:pt x="567529" y="4613499"/>
                  <a:pt x="489031" y="4613499"/>
                  <a:pt x="416573" y="4585042"/>
                </a:cubicBezTo>
                <a:cubicBezTo>
                  <a:pt x="386381" y="4574373"/>
                  <a:pt x="353170" y="4560144"/>
                  <a:pt x="335056" y="4602828"/>
                </a:cubicBezTo>
                <a:cubicBezTo>
                  <a:pt x="313920" y="4652628"/>
                  <a:pt x="356189" y="4670412"/>
                  <a:pt x="380342" y="4677526"/>
                </a:cubicBezTo>
                <a:cubicBezTo>
                  <a:pt x="449784" y="4702425"/>
                  <a:pt x="504126" y="4759339"/>
                  <a:pt x="564510" y="4805580"/>
                </a:cubicBezTo>
                <a:cubicBezTo>
                  <a:pt x="694332" y="4905177"/>
                  <a:pt x="836233" y="4990547"/>
                  <a:pt x="944922" y="5154171"/>
                </a:cubicBezTo>
                <a:cubicBezTo>
                  <a:pt x="809060" y="5111487"/>
                  <a:pt x="706410" y="5011889"/>
                  <a:pt x="576586" y="4994104"/>
                </a:cubicBezTo>
                <a:cubicBezTo>
                  <a:pt x="688296" y="5143500"/>
                  <a:pt x="830194" y="5243097"/>
                  <a:pt x="963036" y="5353367"/>
                </a:cubicBezTo>
                <a:cubicBezTo>
                  <a:pt x="1002286" y="5385379"/>
                  <a:pt x="1041534" y="5406721"/>
                  <a:pt x="1047572" y="5474306"/>
                </a:cubicBezTo>
                <a:cubicBezTo>
                  <a:pt x="1065688" y="5605917"/>
                  <a:pt x="1113992" y="5712629"/>
                  <a:pt x="1222682" y="5769542"/>
                </a:cubicBezTo>
                <a:cubicBezTo>
                  <a:pt x="1222682" y="5769542"/>
                  <a:pt x="1216644" y="5790884"/>
                  <a:pt x="1213626" y="5801555"/>
                </a:cubicBezTo>
                <a:cubicBezTo>
                  <a:pt x="1147203" y="5805112"/>
                  <a:pt x="1095878" y="5726858"/>
                  <a:pt x="1014361" y="5755314"/>
                </a:cubicBezTo>
                <a:cubicBezTo>
                  <a:pt x="1095878" y="5862025"/>
                  <a:pt x="1162298" y="5954508"/>
                  <a:pt x="1274008" y="6004307"/>
                </a:cubicBezTo>
                <a:cubicBezTo>
                  <a:pt x="1364582" y="6043434"/>
                  <a:pt x="1476290" y="6068335"/>
                  <a:pt x="1542711" y="6196388"/>
                </a:cubicBezTo>
                <a:cubicBezTo>
                  <a:pt x="1467232" y="6221287"/>
                  <a:pt x="1409868" y="6189274"/>
                  <a:pt x="1352504" y="6167932"/>
                </a:cubicBezTo>
                <a:cubicBezTo>
                  <a:pt x="1264950" y="6132361"/>
                  <a:pt x="1177395" y="6093234"/>
                  <a:pt x="1089840" y="6057663"/>
                </a:cubicBezTo>
                <a:cubicBezTo>
                  <a:pt x="1056628" y="6043434"/>
                  <a:pt x="1020400" y="6036320"/>
                  <a:pt x="999266" y="6100347"/>
                </a:cubicBezTo>
                <a:cubicBezTo>
                  <a:pt x="1110974" y="6114575"/>
                  <a:pt x="1177395" y="6199945"/>
                  <a:pt x="1246836" y="6281757"/>
                </a:cubicBezTo>
                <a:cubicBezTo>
                  <a:pt x="1286084" y="6327999"/>
                  <a:pt x="1319295" y="6388469"/>
                  <a:pt x="1388735" y="6367127"/>
                </a:cubicBezTo>
                <a:cubicBezTo>
                  <a:pt x="1424964" y="6356456"/>
                  <a:pt x="1449118" y="6388469"/>
                  <a:pt x="1446099" y="6431153"/>
                </a:cubicBezTo>
                <a:cubicBezTo>
                  <a:pt x="1431002" y="6580550"/>
                  <a:pt x="1518558" y="6630349"/>
                  <a:pt x="1609132" y="6658805"/>
                </a:cubicBezTo>
                <a:cubicBezTo>
                  <a:pt x="1741974" y="6701489"/>
                  <a:pt x="1859720" y="6786859"/>
                  <a:pt x="1983504" y="6858000"/>
                </a:cubicBez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4889144-8D20-5A11-1DB3-552380777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22988"/>
              </p:ext>
            </p:extLst>
          </p:nvPr>
        </p:nvGraphicFramePr>
        <p:xfrm>
          <a:off x="536749" y="1855822"/>
          <a:ext cx="10799999" cy="437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1569">
                  <a:extLst>
                    <a:ext uri="{9D8B030D-6E8A-4147-A177-3AD203B41FA5}">
                      <a16:colId xmlns:a16="http://schemas.microsoft.com/office/drawing/2014/main" val="856669978"/>
                    </a:ext>
                  </a:extLst>
                </a:gridCol>
                <a:gridCol w="658382">
                  <a:extLst>
                    <a:ext uri="{9D8B030D-6E8A-4147-A177-3AD203B41FA5}">
                      <a16:colId xmlns:a16="http://schemas.microsoft.com/office/drawing/2014/main" val="4120660338"/>
                    </a:ext>
                  </a:extLst>
                </a:gridCol>
                <a:gridCol w="3222919">
                  <a:extLst>
                    <a:ext uri="{9D8B030D-6E8A-4147-A177-3AD203B41FA5}">
                      <a16:colId xmlns:a16="http://schemas.microsoft.com/office/drawing/2014/main" val="1966961530"/>
                    </a:ext>
                  </a:extLst>
                </a:gridCol>
                <a:gridCol w="989716">
                  <a:extLst>
                    <a:ext uri="{9D8B030D-6E8A-4147-A177-3AD203B41FA5}">
                      <a16:colId xmlns:a16="http://schemas.microsoft.com/office/drawing/2014/main" val="3149664333"/>
                    </a:ext>
                  </a:extLst>
                </a:gridCol>
                <a:gridCol w="685188">
                  <a:extLst>
                    <a:ext uri="{9D8B030D-6E8A-4147-A177-3AD203B41FA5}">
                      <a16:colId xmlns:a16="http://schemas.microsoft.com/office/drawing/2014/main" val="1392020962"/>
                    </a:ext>
                  </a:extLst>
                </a:gridCol>
                <a:gridCol w="828851">
                  <a:extLst>
                    <a:ext uri="{9D8B030D-6E8A-4147-A177-3AD203B41FA5}">
                      <a16:colId xmlns:a16="http://schemas.microsoft.com/office/drawing/2014/main" val="3147890542"/>
                    </a:ext>
                  </a:extLst>
                </a:gridCol>
                <a:gridCol w="2123374">
                  <a:extLst>
                    <a:ext uri="{9D8B030D-6E8A-4147-A177-3AD203B41FA5}">
                      <a16:colId xmlns:a16="http://schemas.microsoft.com/office/drawing/2014/main" val="273458307"/>
                    </a:ext>
                  </a:extLst>
                </a:gridCol>
              </a:tblGrid>
              <a:tr h="368233">
                <a:tc rowSpan="2">
                  <a:txBody>
                    <a:bodyPr/>
                    <a:lstStyle/>
                    <a:p>
                      <a:pPr marL="59055" marR="44450" indent="116840" algn="ctr" eaLnBrk="0" hangingPunc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00" spc="-3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 </a:t>
                      </a:r>
                      <a:endParaRPr lang="es-ES" sz="1200" b="1" kern="100" dirty="0">
                        <a:solidFill>
                          <a:schemeClr val="bg1"/>
                        </a:solidFill>
                        <a:effectLst/>
                        <a:latin typeface="Frutiger LT Std 55 Roman" panose="020B0602020204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200" b="1" kern="10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MERCANTILES</a:t>
                      </a:r>
                      <a:endParaRPr lang="es-ES" sz="1200" b="1" kern="100" dirty="0">
                        <a:solidFill>
                          <a:schemeClr val="bg1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44450" indent="0" algn="ctr" eaLnBrk="0" hangingPunct="0">
                        <a:lnSpc>
                          <a:spcPct val="103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1200" b="1" kern="100" spc="-30" dirty="0" err="1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Nº</a:t>
                      </a:r>
                      <a:r>
                        <a:rPr lang="es-ES" sz="1200" b="1" kern="100" spc="-3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 ORDEN</a:t>
                      </a:r>
                      <a:endParaRPr lang="es-ES" sz="1200" b="1" kern="100" dirty="0">
                        <a:solidFill>
                          <a:schemeClr val="bg1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indent="0" algn="ctr" eaLnBrk="0" hangingPunct="0">
                        <a:lnSpc>
                          <a:spcPct val="107000"/>
                        </a:lnSpc>
                      </a:pPr>
                      <a:r>
                        <a:rPr lang="es-ES" sz="1200" b="1" kern="100" spc="-1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DESCRIPCIÓN</a:t>
                      </a:r>
                      <a:endParaRPr lang="es-ES" sz="1200" b="1" kern="100" dirty="0">
                        <a:solidFill>
                          <a:schemeClr val="bg1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marL="441960" algn="ctr" eaLnBrk="0" hangingPunct="0">
                        <a:lnSpc>
                          <a:spcPct val="107000"/>
                        </a:lnSpc>
                      </a:pPr>
                      <a:r>
                        <a:rPr lang="es-ES" sz="1200" b="1" kern="100" spc="-1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  <a:ea typeface="+mn-ea"/>
                          <a:cs typeface="+mn-cs"/>
                        </a:rPr>
                        <a:t>OFERTA ECONÓMICA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6830" marR="175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400" b="1" kern="100" dirty="0">
                          <a:solidFill>
                            <a:schemeClr val="bg1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CATÁLOGO</a:t>
                      </a:r>
                      <a:endParaRPr lang="es-ES" sz="1400" b="1" kern="100" dirty="0">
                        <a:solidFill>
                          <a:schemeClr val="bg1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2851365"/>
                  </a:ext>
                </a:extLst>
              </a:tr>
              <a:tr h="65942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67640" indent="53340" eaLnBrk="0" hangingPunct="0">
                        <a:lnSpc>
                          <a:spcPct val="103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s-ES" sz="800" b="1" kern="100" spc="-20" dirty="0">
                          <a:solidFill>
                            <a:srgbClr val="002060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Marca ofertada</a:t>
                      </a:r>
                      <a:endParaRPr lang="es-ES" sz="1100" b="1" kern="100" dirty="0">
                        <a:solidFill>
                          <a:srgbClr val="002060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28575" marR="18415" algn="ctr" eaLnBrk="0" hangingPunct="0">
                        <a:lnSpc>
                          <a:spcPct val="107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s-ES" sz="800" b="1" kern="100" spc="-10" dirty="0">
                          <a:solidFill>
                            <a:srgbClr val="002060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Precio</a:t>
                      </a:r>
                      <a:endParaRPr lang="es-ES" sz="1100" b="1" kern="100" dirty="0">
                        <a:solidFill>
                          <a:srgbClr val="002060"/>
                        </a:solidFill>
                        <a:effectLst/>
                        <a:latin typeface="Frutiger LT Std 55 Roman" panose="020B0602020204020204" pitchFamily="34" charset="0"/>
                      </a:endParaRPr>
                    </a:p>
                    <a:p>
                      <a:pPr marL="29210" marR="18415" algn="ctr" eaLnBrk="0" hangingPunct="0">
                        <a:lnSpc>
                          <a:spcPct val="107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s-ES" sz="800" b="1" kern="100" dirty="0">
                          <a:solidFill>
                            <a:srgbClr val="002060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€/SIN IVA</a:t>
                      </a:r>
                      <a:endParaRPr lang="es-ES" sz="1100" b="1" kern="100" dirty="0">
                        <a:solidFill>
                          <a:srgbClr val="002060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92710" indent="126365" eaLnBrk="0" hangingPunct="0">
                        <a:lnSpc>
                          <a:spcPct val="103000"/>
                        </a:lnSpc>
                        <a:spcBef>
                          <a:spcPts val="655"/>
                        </a:spcBef>
                        <a:spcAft>
                          <a:spcPts val="0"/>
                        </a:spcAft>
                      </a:pPr>
                      <a:r>
                        <a:rPr lang="es-ES" sz="800" b="1" kern="100" spc="-20" dirty="0">
                          <a:solidFill>
                            <a:srgbClr val="002060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Ref. </a:t>
                      </a:r>
                      <a:r>
                        <a:rPr lang="es-ES" sz="800" b="1" kern="100" spc="-10" dirty="0">
                          <a:solidFill>
                            <a:srgbClr val="002060"/>
                          </a:solidFill>
                          <a:effectLst/>
                          <a:latin typeface="Frutiger LT Std 55 Roman" panose="020B0602020204020204" pitchFamily="34" charset="0"/>
                        </a:rPr>
                        <a:t>Catálogo</a:t>
                      </a:r>
                      <a:endParaRPr lang="es-ES" sz="1100" b="1" kern="100" dirty="0">
                        <a:solidFill>
                          <a:srgbClr val="002060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4813587"/>
                  </a:ext>
                </a:extLst>
              </a:tr>
              <a:tr h="659428">
                <a:tc rowSpan="2"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1400" b="1" kern="100" dirty="0">
                          <a:effectLst/>
                          <a:latin typeface="Frutiger LT Std 55 Roman" panose="020B0602020204020204" pitchFamily="34" charset="0"/>
                        </a:rPr>
                        <a:t>LUCAS ROJAS</a:t>
                      </a:r>
                      <a:endParaRPr lang="es-ES" sz="14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1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Papel</a:t>
                      </a:r>
                      <a:r>
                        <a:rPr lang="es-ES" sz="800" b="1" kern="100" spc="-75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blanco</a:t>
                      </a:r>
                      <a:r>
                        <a:rPr lang="es-ES" sz="800" b="1" kern="100" spc="-7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80%</a:t>
                      </a:r>
                      <a:r>
                        <a:rPr lang="es-ES" sz="800" b="1" kern="100" spc="-7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RECICLADO</a:t>
                      </a:r>
                      <a:r>
                        <a:rPr lang="es-ES" sz="800" b="1" kern="100" spc="-2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80 gr., Paquete de 500 hojas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 spc="-10" dirty="0">
                          <a:effectLst/>
                          <a:latin typeface="Frutiger LT Std 55 Roman" panose="020B0602020204020204" pitchFamily="34" charset="0"/>
                        </a:rPr>
                        <a:t>STEINBEIS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6,56€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spc="-10">
                          <a:effectLst/>
                          <a:latin typeface="Frutiger LT Std 55 Roman" panose="020B0602020204020204" pitchFamily="34" charset="0"/>
                        </a:rPr>
                        <a:t>A4-80R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800" kern="100" spc="-10" dirty="0">
                          <a:effectLst/>
                        </a:rPr>
                        <a:t> </a:t>
                      </a:r>
                      <a:endParaRPr lang="es-ES" sz="1100" kern="100" dirty="0">
                        <a:solidFill>
                          <a:srgbClr val="222222"/>
                        </a:solidFill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61558"/>
                  </a:ext>
                </a:extLst>
              </a:tr>
              <a:tr h="4504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2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Papel</a:t>
                      </a:r>
                      <a:r>
                        <a:rPr lang="es-ES" sz="800" b="1" kern="100" spc="-65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blanco</a:t>
                      </a:r>
                      <a:r>
                        <a:rPr lang="es-ES" sz="800" b="1" kern="100" spc="-6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fibra</a:t>
                      </a:r>
                      <a:r>
                        <a:rPr lang="es-ES" sz="800" b="1" kern="100" spc="-6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virgen</a:t>
                      </a:r>
                      <a:r>
                        <a:rPr lang="es-ES" sz="800" b="1" kern="100" spc="-6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80</a:t>
                      </a:r>
                      <a:r>
                        <a:rPr lang="es-ES" sz="800" b="1" kern="100" spc="-60" dirty="0">
                          <a:effectLst/>
                          <a:latin typeface="Frutiger LT Std 55 Roman" panose="020B0602020204020204" pitchFamily="34" charset="0"/>
                        </a:rPr>
                        <a:t> </a:t>
                      </a:r>
                      <a:r>
                        <a:rPr lang="es-ES" sz="800" b="1" kern="100" spc="-10" dirty="0">
                          <a:effectLst/>
                          <a:latin typeface="Frutiger LT Std 55 Roman" panose="020B0602020204020204" pitchFamily="34" charset="0"/>
                        </a:rPr>
                        <a:t>gr. </a:t>
                      </a: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Paquete de 500 hojas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420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 spc="-10" dirty="0">
                          <a:effectLst/>
                          <a:latin typeface="Frutiger LT Std 55 Roman" panose="020B0602020204020204" pitchFamily="34" charset="0"/>
                        </a:rPr>
                        <a:t>NAVIGATOR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6,59€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spc="-10" dirty="0">
                          <a:effectLst/>
                          <a:latin typeface="Frutiger LT Std 55 Roman" panose="020B0602020204020204" pitchFamily="34" charset="0"/>
                        </a:rPr>
                        <a:t>741398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438364"/>
                  </a:ext>
                </a:extLst>
              </a:tr>
              <a:tr h="65942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400" b="1" kern="100" dirty="0">
                          <a:effectLst/>
                          <a:latin typeface="Frutiger LT Std 55 Roman" panose="020B0602020204020204" pitchFamily="34" charset="0"/>
                        </a:rPr>
                        <a:t>LYRECO</a:t>
                      </a:r>
                      <a:endParaRPr lang="es-ES" sz="14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1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Papel blanco 80% RECICLADO  80 gr., Paquete de 500 hojas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STEINBEIS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5,02€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3458901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800" kern="100" dirty="0">
                          <a:effectLst/>
                        </a:rPr>
                        <a:t> </a:t>
                      </a:r>
                      <a:endParaRPr lang="es-ES" sz="1100" kern="100" dirty="0">
                        <a:solidFill>
                          <a:srgbClr val="222222"/>
                        </a:solidFill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288007"/>
                  </a:ext>
                </a:extLst>
              </a:tr>
              <a:tr h="4504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2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Papel blanco fibra virgen 80 gr. Paquete de 500 hojas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420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NAVIGATOR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4,43€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1946072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3433246"/>
                  </a:ext>
                </a:extLst>
              </a:tr>
              <a:tr h="65942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s-ES" sz="1400" b="1" kern="100" dirty="0">
                          <a:effectLst/>
                          <a:latin typeface="Frutiger LT Std 55 Roman" panose="020B0602020204020204" pitchFamily="34" charset="0"/>
                        </a:rPr>
                        <a:t>SUMINISTROS DE PAPELERIA E INFORMÁTICA ALICANTE, S.L,</a:t>
                      </a:r>
                      <a:endParaRPr lang="es-ES" sz="14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1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 dirty="0">
                          <a:effectLst/>
                          <a:latin typeface="Frutiger LT Std 55 Roman" panose="020B0602020204020204" pitchFamily="34" charset="0"/>
                        </a:rPr>
                        <a:t>Papel blanco 80% RECICLADO  80 gr., Paquete de 500 hojas</a:t>
                      </a:r>
                      <a:endParaRPr lang="es-ES" sz="11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6515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STEINBEIS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4,80€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141688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7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s-ES" sz="800" kern="100" dirty="0">
                          <a:effectLst/>
                        </a:rPr>
                        <a:t> </a:t>
                      </a:r>
                      <a:endParaRPr lang="es-ES" sz="1100" kern="100" dirty="0">
                        <a:solidFill>
                          <a:srgbClr val="222222"/>
                        </a:solidFill>
                        <a:effectLst/>
                        <a:latin typeface="Times" panose="02020603050405020304" pitchFamily="18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590684"/>
                  </a:ext>
                </a:extLst>
              </a:tr>
              <a:tr h="46459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160" algn="ctr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2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6990" eaLnBrk="0" hangingPunct="0">
                        <a:lnSpc>
                          <a:spcPct val="107000"/>
                        </a:lnSpc>
                      </a:pPr>
                      <a:r>
                        <a:rPr lang="es-ES" sz="800" b="1" kern="100">
                          <a:effectLst/>
                          <a:latin typeface="Frutiger LT Std 55 Roman" panose="020B0602020204020204" pitchFamily="34" charset="0"/>
                        </a:rPr>
                        <a:t>Papel blanco fibra virgen 80 gr. Paquete de 500 hojas</a:t>
                      </a:r>
                      <a:endParaRPr lang="es-ES" sz="11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8420" marR="48260" algn="ctr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NAVIGATOR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>
                          <a:effectLst/>
                          <a:latin typeface="Frutiger LT Std 55 Roman" panose="020B0602020204020204" pitchFamily="34" charset="0"/>
                        </a:rPr>
                        <a:t>5,00€</a:t>
                      </a:r>
                      <a:endParaRPr lang="es-ES" sz="1000" b="1" kern="10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7000"/>
                        </a:lnSpc>
                      </a:pPr>
                      <a:r>
                        <a:rPr lang="es-ES" sz="1000" b="1" kern="100" dirty="0">
                          <a:effectLst/>
                          <a:latin typeface="Frutiger LT Std 55 Roman" panose="020B0602020204020204" pitchFamily="34" charset="0"/>
                        </a:rPr>
                        <a:t>NAV-80-A4</a:t>
                      </a:r>
                      <a:endParaRPr lang="es-ES" sz="1000" b="1" kern="100" dirty="0">
                        <a:solidFill>
                          <a:srgbClr val="222222"/>
                        </a:solidFill>
                        <a:effectLst/>
                        <a:latin typeface="Frutiger LT Std 55 Roman" panose="020B0602020204020204" pitchFamily="34" charset="0"/>
                        <a:ea typeface="Times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198369"/>
                  </a:ext>
                </a:extLst>
              </a:tr>
            </a:tbl>
          </a:graphicData>
        </a:graphic>
      </p:graphicFrame>
      <p:sp>
        <p:nvSpPr>
          <p:cNvPr id="4" name="Google Shape;87;p1">
            <a:extLst>
              <a:ext uri="{FF2B5EF4-FFF2-40B4-BE49-F238E27FC236}">
                <a16:creationId xmlns:a16="http://schemas.microsoft.com/office/drawing/2014/main" id="{0468DAE6-7C00-204B-64DB-25AEE48CE0E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88;p1">
            <a:extLst>
              <a:ext uri="{FF2B5EF4-FFF2-40B4-BE49-F238E27FC236}">
                <a16:creationId xmlns:a16="http://schemas.microsoft.com/office/drawing/2014/main" id="{5E3F7F2C-C2E8-CF17-66B3-A2AD36F29A6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0814336-D30A-A28B-0DCC-1E8721A91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23423"/>
            <a:ext cx="12192000" cy="534577"/>
          </a:xfrm>
          <a:prstGeom prst="rect">
            <a:avLst/>
          </a:prstGeom>
        </p:spPr>
      </p:pic>
      <p:sp>
        <p:nvSpPr>
          <p:cNvPr id="28" name="Botón de acción: ir hacia delante o siguiente 27">
            <a:hlinkClick r:id="rId4" highlightClick="1"/>
            <a:extLst>
              <a:ext uri="{FF2B5EF4-FFF2-40B4-BE49-F238E27FC236}">
                <a16:creationId xmlns:a16="http://schemas.microsoft.com/office/drawing/2014/main" id="{2BC9E1AE-EDBE-439E-73A8-76C4BDF67337}"/>
              </a:ext>
            </a:extLst>
          </p:cNvPr>
          <p:cNvSpPr/>
          <p:nvPr/>
        </p:nvSpPr>
        <p:spPr>
          <a:xfrm>
            <a:off x="9683117" y="3020806"/>
            <a:ext cx="1050758" cy="75341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Botón de acción: ir hacia delante o siguiente 35">
            <a:hlinkClick r:id="rId5" highlightClick="1"/>
            <a:extLst>
              <a:ext uri="{FF2B5EF4-FFF2-40B4-BE49-F238E27FC236}">
                <a16:creationId xmlns:a16="http://schemas.microsoft.com/office/drawing/2014/main" id="{76509534-675D-70A6-ED0A-8246E51A6F19}"/>
              </a:ext>
            </a:extLst>
          </p:cNvPr>
          <p:cNvSpPr/>
          <p:nvPr/>
        </p:nvSpPr>
        <p:spPr>
          <a:xfrm>
            <a:off x="9683117" y="4152259"/>
            <a:ext cx="1050758" cy="75341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Botón de acción: ir hacia delante o siguiente 36">
            <a:hlinkClick r:id="rId6" highlightClick="1"/>
            <a:extLst>
              <a:ext uri="{FF2B5EF4-FFF2-40B4-BE49-F238E27FC236}">
                <a16:creationId xmlns:a16="http://schemas.microsoft.com/office/drawing/2014/main" id="{98CC7525-46AF-4CC0-D8F7-E1C8C9CC68E4}"/>
              </a:ext>
            </a:extLst>
          </p:cNvPr>
          <p:cNvSpPr/>
          <p:nvPr/>
        </p:nvSpPr>
        <p:spPr>
          <a:xfrm>
            <a:off x="9683117" y="5286205"/>
            <a:ext cx="1050758" cy="75341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927E777-26F3-DB7B-8864-3BCA777CED68}"/>
              </a:ext>
            </a:extLst>
          </p:cNvPr>
          <p:cNvSpPr txBox="1"/>
          <p:nvPr/>
        </p:nvSpPr>
        <p:spPr>
          <a:xfrm>
            <a:off x="402938" y="1477779"/>
            <a:ext cx="9535886" cy="3991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s-ES" sz="1800" b="1" dirty="0">
                <a:latin typeface="Frutiger LT Std 55 Roman" panose="020B0602020204020204" pitchFamily="34" charset="0"/>
              </a:rPr>
              <a:t>OFERTAS Y CATÁLOGOS ADJUDICATARIAS ACUERDO MARCO 2022_AM_07</a:t>
            </a:r>
          </a:p>
        </p:txBody>
      </p:sp>
    </p:spTree>
    <p:extLst>
      <p:ext uri="{BB962C8B-B14F-4D97-AF65-F5344CB8AC3E}">
        <p14:creationId xmlns:p14="http://schemas.microsoft.com/office/powerpoint/2010/main" val="3101477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Imagen que contiene electrónica, interior, tabla, computadora&#10;&#10;Descripción generada automáticamente">
            <a:extLst>
              <a:ext uri="{FF2B5EF4-FFF2-40B4-BE49-F238E27FC236}">
                <a16:creationId xmlns:a16="http://schemas.microsoft.com/office/drawing/2014/main" id="{54B4C00E-63E4-85E9-571E-73EC84586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3089" y="3647013"/>
            <a:ext cx="1651000" cy="2529950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5714" y="1155599"/>
            <a:ext cx="10628086" cy="517980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2400" b="1" dirty="0">
                <a:latin typeface="Frutiger LT Std 55 Roman" panose="020B0602020204020204" pitchFamily="34" charset="0"/>
              </a:rPr>
              <a:t>¿CÓMO COMPRAR?</a:t>
            </a:r>
          </a:p>
          <a:p>
            <a:pPr marL="0" indent="0">
              <a:buNone/>
            </a:pPr>
            <a:endParaRPr lang="es-ES" sz="500" b="1" dirty="0"/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2400" b="1" dirty="0">
                <a:latin typeface="Frutiger LT Std 55 Roman" panose="020B0602020204020204" pitchFamily="34" charset="0"/>
              </a:rPr>
              <a:t>Solo</a:t>
            </a:r>
            <a:r>
              <a:rPr lang="es-ES" sz="2400" dirty="0">
                <a:latin typeface="Frutiger LT Std 55 Roman" panose="020B0602020204020204" pitchFamily="34" charset="0"/>
              </a:rPr>
              <a:t> podrán adquirirse productos homologados incluidos en el catálogo de las empresas que hayan sido adjudicatarias del mismo, y que figuren en el mismo (</a:t>
            </a:r>
            <a:r>
              <a:rPr lang="es-ES" sz="2400" b="0" i="0" dirty="0">
                <a:solidFill>
                  <a:srgbClr val="1F1F1F"/>
                </a:solidFill>
                <a:effectLst/>
                <a:latin typeface="Open Sans" panose="020B0606030504020204" pitchFamily="34" charset="0"/>
                <a:hlinkClick r:id="rId4"/>
              </a:rPr>
              <a:t>ANEXO I </a:t>
            </a:r>
            <a:r>
              <a:rPr lang="es-ES" sz="2400" dirty="0">
                <a:latin typeface="Frutiger LT Std 55 Roman" panose="020B0602020204020204" pitchFamily="34" charset="0"/>
              </a:rPr>
              <a:t>)</a:t>
            </a:r>
          </a:p>
          <a:p>
            <a:pPr algn="just">
              <a:buFontTx/>
              <a:buChar char="-"/>
            </a:pPr>
            <a:r>
              <a:rPr lang="es-ES" sz="2400" b="1" u="sng" dirty="0">
                <a:latin typeface="Frutiger LT Std 55 Roman" panose="020B0602020204020204" pitchFamily="34" charset="0"/>
              </a:rPr>
              <a:t>Compras de papel de impresión para “Fotocopiadoras de Gestión Centralizada” (UP..) </a:t>
            </a:r>
            <a:r>
              <a:rPr lang="es-ES" sz="2400" dirty="0">
                <a:latin typeface="Frutiger LT Std 55 Roman" panose="020B0602020204020204" pitchFamily="34" charset="0"/>
                <a:hlinkClick r:id="rId5"/>
              </a:rPr>
              <a:t>Cláusula 2.3 PPT</a:t>
            </a:r>
            <a:endParaRPr lang="es-ES" sz="2400" b="1" u="sng" dirty="0"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021FDC-BE5F-4352-AEF6-8371F9F68FB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F5442A67-3402-4B32-84E9-D801E36CB1A9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376229B-BF1C-E7F0-1D34-B85C34B9A248}"/>
              </a:ext>
            </a:extLst>
          </p:cNvPr>
          <p:cNvSpPr txBox="1"/>
          <p:nvPr/>
        </p:nvSpPr>
        <p:spPr>
          <a:xfrm>
            <a:off x="2658978" y="3647013"/>
            <a:ext cx="84902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1" dirty="0"/>
              <a:t>Los suministros </a:t>
            </a:r>
            <a:r>
              <a:rPr lang="es-ES" sz="2400" dirty="0"/>
              <a:t>de papel para las </a:t>
            </a:r>
            <a:r>
              <a:rPr lang="es-ES" sz="2400" b="1" dirty="0"/>
              <a:t>“Fotocopiadoras de Gestión Centralizada” </a:t>
            </a:r>
            <a:r>
              <a:rPr lang="es-ES" sz="2400" dirty="0"/>
              <a:t>(</a:t>
            </a:r>
            <a:r>
              <a:rPr lang="es-ES" sz="2400" i="1" dirty="0"/>
              <a:t>todas aquellas que lleven la pegatina de </a:t>
            </a:r>
            <a:r>
              <a:rPr lang="es-ES" sz="2400" b="1" i="1" dirty="0"/>
              <a:t>UP..</a:t>
            </a:r>
            <a:r>
              <a:rPr lang="es-ES" sz="2400" i="1" dirty="0"/>
              <a:t>) </a:t>
            </a:r>
            <a:r>
              <a:rPr lang="es-ES" sz="2400" dirty="0"/>
              <a:t>se entregarán al Servicio de Planificación y Seguimiento de la Contratación sito en el edificio Rectorado de la Universidad Miguel Hernández de Elche, para su posterior reparto por los distintos edificios del campus.</a:t>
            </a:r>
            <a:endParaRPr lang="es-ES" sz="2400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4962F2-D88F-0A5D-2DB1-6ABA12329FBD}"/>
              </a:ext>
            </a:extLst>
          </p:cNvPr>
          <p:cNvSpPr txBox="1"/>
          <p:nvPr/>
        </p:nvSpPr>
        <p:spPr>
          <a:xfrm>
            <a:off x="1042738" y="4891314"/>
            <a:ext cx="1393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/>
              <a:t>Descripción: UP</a:t>
            </a:r>
            <a:r>
              <a:rPr lang="es-ES" sz="1400" b="1" dirty="0"/>
              <a:t>…</a:t>
            </a:r>
          </a:p>
        </p:txBody>
      </p:sp>
      <p:sp>
        <p:nvSpPr>
          <p:cNvPr id="11" name="Google Shape;87;p1">
            <a:extLst>
              <a:ext uri="{FF2B5EF4-FFF2-40B4-BE49-F238E27FC236}">
                <a16:creationId xmlns:a16="http://schemas.microsoft.com/office/drawing/2014/main" id="{DA3E594B-9375-5E49-828C-F43B0858DA05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5560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88;p1">
            <a:extLst>
              <a:ext uri="{FF2B5EF4-FFF2-40B4-BE49-F238E27FC236}">
                <a16:creationId xmlns:a16="http://schemas.microsoft.com/office/drawing/2014/main" id="{474AC11F-37FA-E653-68E5-76DFA82A474B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27829" y="96224"/>
            <a:ext cx="823031" cy="9632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1850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01257" y="1204685"/>
            <a:ext cx="8552542" cy="4972277"/>
          </a:xfrm>
        </p:spPr>
        <p:txBody>
          <a:bodyPr>
            <a:normAutofit/>
          </a:bodyPr>
          <a:lstStyle/>
          <a:p>
            <a:pPr marL="357188" indent="-357188" algn="just">
              <a:buFontTx/>
              <a:buChar char="-"/>
            </a:pPr>
            <a:r>
              <a:rPr lang="es-ES" sz="2400" b="1" dirty="0">
                <a:latin typeface="Frutiger LT Std 55 Roman" panose="020B0602020204020204" pitchFamily="34" charset="0"/>
              </a:rPr>
              <a:t>Las peticiones de las distintas unidades, servicios, </a:t>
            </a:r>
            <a:r>
              <a:rPr lang="es-ES" sz="2400" b="1" dirty="0" err="1">
                <a:latin typeface="Frutiger LT Std 55 Roman" panose="020B0602020204020204" pitchFamily="34" charset="0"/>
              </a:rPr>
              <a:t>etc</a:t>
            </a:r>
            <a:r>
              <a:rPr lang="es-ES" sz="2400" b="1" dirty="0">
                <a:latin typeface="Frutiger LT Std 55 Roman" panose="020B0602020204020204" pitchFamily="34" charset="0"/>
              </a:rPr>
              <a:t>, </a:t>
            </a:r>
            <a:r>
              <a:rPr lang="es-ES" sz="2400" dirty="0">
                <a:latin typeface="Frutiger LT Std 55 Roman" panose="020B0602020204020204" pitchFamily="34" charset="0"/>
              </a:rPr>
              <a:t>de papel de impresión para la </a:t>
            </a:r>
            <a:r>
              <a:rPr lang="es-ES" sz="2400" b="1" dirty="0">
                <a:latin typeface="Frutiger LT Std 55 Roman" panose="020B0602020204020204" pitchFamily="34" charset="0"/>
              </a:rPr>
              <a:t>“fotocopiadoras de gestión centralizada</a:t>
            </a:r>
            <a:r>
              <a:rPr lang="es-ES" sz="2400" dirty="0">
                <a:latin typeface="Frutiger LT Std 55 Roman" panose="020B0602020204020204" pitchFamily="34" charset="0"/>
              </a:rPr>
              <a:t>”, se efectuarán por:</a:t>
            </a:r>
          </a:p>
          <a:p>
            <a:pPr marL="628650" lvl="2" indent="-1714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Correo electrónico, 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dirigido al Servicio de Planificación y Seguimiento de la Contratación (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  <a:hlinkClick r:id="rId2"/>
              </a:rPr>
              <a:t>spscontracion@umh.es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) indicando:</a:t>
            </a:r>
          </a:p>
          <a:p>
            <a:pPr marL="1200150" lvl="3" indent="-2857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dirty="0" err="1">
                <a:solidFill>
                  <a:srgbClr val="000000"/>
                </a:solidFill>
                <a:latin typeface="Frutiger LT Std 55 Roman" panose="020B0602020204020204" pitchFamily="34" charset="0"/>
              </a:rPr>
              <a:t>Nº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</a:t>
            </a: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UP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de la fotocopiadora</a:t>
            </a:r>
          </a:p>
          <a:p>
            <a:pPr marL="1200150" lvl="3" indent="-2857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dirty="0" err="1">
                <a:solidFill>
                  <a:srgbClr val="000000"/>
                </a:solidFill>
                <a:latin typeface="Frutiger LT Std 55 Roman" panose="020B0602020204020204" pitchFamily="34" charset="0"/>
              </a:rPr>
              <a:t>Nº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de cajas de papel de impresión</a:t>
            </a:r>
          </a:p>
          <a:p>
            <a:pPr marL="1200150" lvl="3" indent="-2857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Localización de la fotocopiadora (campus, edificio, planta, </a:t>
            </a:r>
            <a:r>
              <a:rPr lang="es-ES" dirty="0" err="1">
                <a:solidFill>
                  <a:srgbClr val="000000"/>
                </a:solidFill>
                <a:latin typeface="Frutiger LT Std 55 Roman" panose="020B0602020204020204" pitchFamily="34" charset="0"/>
              </a:rPr>
              <a:t>etc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)</a:t>
            </a:r>
          </a:p>
          <a:p>
            <a:pPr marL="1200150" lvl="3" indent="-285750" algn="just">
              <a:spcBef>
                <a:spcPts val="10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s-ES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E021FDC-BE5F-4352-AEF6-8371F9F68FB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F5442A67-3402-4B32-84E9-D801E36CB1A9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FE611207-4F5E-CB5D-12B2-23E2C1E488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10264A68-0430-95E9-F00E-A03F28B0A17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7829" y="96225"/>
            <a:ext cx="823031" cy="914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4D13048-6403-A6DB-7826-F4FAFF19E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43" y="1255804"/>
            <a:ext cx="2351314" cy="447733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8A88DA4-E52B-2641-D076-971C0411BD5F}"/>
              </a:ext>
            </a:extLst>
          </p:cNvPr>
          <p:cNvSpPr txBox="1"/>
          <p:nvPr/>
        </p:nvSpPr>
        <p:spPr>
          <a:xfrm>
            <a:off x="718171" y="3494473"/>
            <a:ext cx="148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Descripción: UP</a:t>
            </a:r>
            <a:r>
              <a:rPr lang="es-ES" sz="14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2947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n 19" descr="Una impresora en una caja&#10;&#10;Descripción generada automáticamente con confianza media">
            <a:extLst>
              <a:ext uri="{FF2B5EF4-FFF2-40B4-BE49-F238E27FC236}">
                <a16:creationId xmlns:a16="http://schemas.microsoft.com/office/drawing/2014/main" id="{48554B9D-B8EF-1EC3-A0C8-B52854C609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6638" y="2812640"/>
            <a:ext cx="2386562" cy="1636471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5E021FDC-BE5F-4352-AEF6-8371F9F68FB1}"/>
              </a:ext>
            </a:extLst>
          </p:cNvPr>
          <p:cNvSpPr/>
          <p:nvPr/>
        </p:nvSpPr>
        <p:spPr>
          <a:xfrm>
            <a:off x="0" y="6335486"/>
            <a:ext cx="12192000" cy="522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SERVICIO DE PLANIFICACIÓN Y SEGUIMIENTO DE LA CONTRATACIÓN</a:t>
            </a:r>
          </a:p>
        </p:txBody>
      </p:sp>
      <p:sp>
        <p:nvSpPr>
          <p:cNvPr id="5" name="Google Shape;84;p1">
            <a:extLst>
              <a:ext uri="{FF2B5EF4-FFF2-40B4-BE49-F238E27FC236}">
                <a16:creationId xmlns:a16="http://schemas.microsoft.com/office/drawing/2014/main" id="{F5442A67-3402-4B32-84E9-D801E36CB1A9}"/>
              </a:ext>
            </a:extLst>
          </p:cNvPr>
          <p:cNvSpPr/>
          <p:nvPr/>
        </p:nvSpPr>
        <p:spPr>
          <a:xfrm>
            <a:off x="0" y="6335486"/>
            <a:ext cx="12192000" cy="522600"/>
          </a:xfrm>
          <a:prstGeom prst="rect">
            <a:avLst/>
          </a:prstGeom>
          <a:solidFill>
            <a:srgbClr val="B93835"/>
          </a:solidFill>
          <a:ln w="12700" cap="flat" cmpd="sng">
            <a:solidFill>
              <a:srgbClr val="B938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es-ES" sz="16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SERVICIO DE PLANIFICACIÓN Y SEGUIMIENTO DE LA CONTRATACIÓN</a:t>
            </a:r>
            <a:br>
              <a:rPr lang="es-ES" sz="16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87;p1">
            <a:extLst>
              <a:ext uri="{FF2B5EF4-FFF2-40B4-BE49-F238E27FC236}">
                <a16:creationId xmlns:a16="http://schemas.microsoft.com/office/drawing/2014/main" id="{FE611207-4F5E-CB5D-12B2-23E2C1E48821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097280"/>
          </a:xfrm>
          <a:prstGeom prst="rect">
            <a:avLst/>
          </a:prstGeom>
          <a:solidFill>
            <a:srgbClr val="B93835"/>
          </a:solidFill>
          <a:ln w="9525" cap="flat" cmpd="sng">
            <a:solidFill>
              <a:srgbClr val="B9383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vert="horz" wrap="square" lIns="91425" tIns="45700" rIns="91425" bIns="45700" rtlCol="0" anchor="b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 </a:t>
            </a:r>
            <a:endParaRPr lang="es-ES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Google Shape;88;p1">
            <a:extLst>
              <a:ext uri="{FF2B5EF4-FFF2-40B4-BE49-F238E27FC236}">
                <a16:creationId xmlns:a16="http://schemas.microsoft.com/office/drawing/2014/main" id="{10264A68-0430-95E9-F00E-A03F28B0A17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7829" y="96225"/>
            <a:ext cx="823031" cy="914638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8C54AFB-77D1-28C6-449C-588CB4097EFE}"/>
              </a:ext>
            </a:extLst>
          </p:cNvPr>
          <p:cNvSpPr txBox="1"/>
          <p:nvPr/>
        </p:nvSpPr>
        <p:spPr>
          <a:xfrm>
            <a:off x="754743" y="1700964"/>
            <a:ext cx="1098731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500" b="1" u="sng" dirty="0">
                <a:latin typeface="Frutiger LT Std 55 Roman" panose="020B0602020204020204" pitchFamily="34" charset="0"/>
              </a:rPr>
              <a:t>Compras de papel de impresión para Fotocopiadoras/impresoras que no sean de Gestión Centralizada </a:t>
            </a:r>
            <a:r>
              <a:rPr lang="es-ES" sz="2500" b="1" i="1" u="sng" dirty="0">
                <a:latin typeface="Frutiger LT Std 55 Roman" panose="020B0602020204020204" pitchFamily="34" charset="0"/>
              </a:rPr>
              <a:t>(no llevan etiqueta UP..)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F3DBE7B-9B62-046B-4B0B-C175EF381B84}"/>
              </a:ext>
            </a:extLst>
          </p:cNvPr>
          <p:cNvSpPr txBox="1"/>
          <p:nvPr/>
        </p:nvSpPr>
        <p:spPr>
          <a:xfrm>
            <a:off x="2485571" y="2664774"/>
            <a:ext cx="91128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Directamente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 a través del </a:t>
            </a:r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portal web de compra electrónica de la empresa adjudicataria.</a:t>
            </a:r>
          </a:p>
          <a:p>
            <a:pPr lvl="1" algn="just"/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sistema deberá guardar un histórico de todos los pedidos, para poder efectuar consultas de facturas, estadísticas de productos, listados de pedidos, etc. </a:t>
            </a:r>
          </a:p>
          <a:p>
            <a:pPr marL="177800" lvl="1" indent="-177800"/>
            <a:r>
              <a:rPr lang="es-ES" b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2.    Correo electrónico</a:t>
            </a:r>
            <a:r>
              <a:rPr lang="es-ES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, </a:t>
            </a:r>
          </a:p>
          <a:p>
            <a:pPr marL="0" lvl="1"/>
            <a:endParaRPr lang="es-ES" dirty="0">
              <a:solidFill>
                <a:srgbClr val="000000"/>
              </a:solidFill>
              <a:latin typeface="Frutiger LT Std 55 Roman" panose="020B0602020204020204" pitchFamily="34" charset="0"/>
            </a:endParaRPr>
          </a:p>
          <a:p>
            <a:pPr lvl="1"/>
            <a:endParaRPr lang="es-ES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EF0CDB7-E9D7-7EB7-6AAC-AE60E28A7E17}"/>
              </a:ext>
            </a:extLst>
          </p:cNvPr>
          <p:cNvSpPr txBox="1"/>
          <p:nvPr/>
        </p:nvSpPr>
        <p:spPr>
          <a:xfrm>
            <a:off x="470264" y="4801870"/>
            <a:ext cx="11564982" cy="837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b="1" i="1" dirty="0">
                <a:solidFill>
                  <a:srgbClr val="000000"/>
                </a:solidFill>
                <a:latin typeface="Frutiger LT Std 55 Roman" panose="020B0602020204020204" pitchFamily="34" charset="0"/>
              </a:rPr>
              <a:t>El papel autorizado será el que está homologado</a:t>
            </a:r>
            <a:r>
              <a:rPr lang="es-ES" b="1" i="1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  <a:hlinkClick r:id="rId5"/>
              </a:rPr>
              <a:t> </a:t>
            </a:r>
            <a:r>
              <a:rPr lang="es-ES" b="1" i="1" dirty="0">
                <a:solidFill>
                  <a:srgbClr val="1F1F1F"/>
                </a:solidFill>
                <a:effectLst/>
                <a:latin typeface="Frutiger LT Std 55 Roman" panose="020B0602020204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es-ES" sz="1600" b="1" i="1" dirty="0">
              <a:solidFill>
                <a:srgbClr val="1F1F1F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734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1375</Words>
  <Application>Microsoft Office PowerPoint</Application>
  <PresentationFormat>Panorámica</PresentationFormat>
  <Paragraphs>160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Frutiger LT Std 55 Roman</vt:lpstr>
      <vt:lpstr>FrutigerLTStd-Black</vt:lpstr>
      <vt:lpstr>FrutigerLTStd-Roman</vt:lpstr>
      <vt:lpstr>Open Sans</vt:lpstr>
      <vt:lpstr>Times</vt:lpstr>
      <vt:lpstr>Wingdings</vt:lpstr>
      <vt:lpstr>Tema de Office</vt:lpstr>
      <vt:lpstr>             ACUERDO MARCO PARA EL SUMINISTRO DE PAPEL PARA LA UMH  (Expediente 2022_AM_07)  </vt:lpstr>
      <vt:lpstr>Presentación de PowerPoint</vt:lpstr>
      <vt:lpstr>Presentación de PowerPoint</vt:lpstr>
      <vt:lpstr>Presentación de PowerPoint</vt:lpstr>
      <vt:lpstr>EMPRESAS ADJUDICATARIAS: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“ACUERDO MARCO DE SUMINISTRO DE REACTIVOS, MATERIAL FUNGIBLE Y PEQUEÑO EQUIPAMIENTO EN LOS LABORATORIOS DE INNOVACIÓN, INVESTIGACIÓN Y DOCENCIA DE LA UNIVERSIDAD MIGUEL HERNÁNDEZ DE ELCHE”(Expediente 2019_00105)</dc:title>
  <dc:creator>Caturla Valiente, Luis Fernando</dc:creator>
  <cp:lastModifiedBy>Perez Marhuenda, Pedro Javier</cp:lastModifiedBy>
  <cp:revision>140</cp:revision>
  <cp:lastPrinted>2023-02-22T08:54:28Z</cp:lastPrinted>
  <dcterms:created xsi:type="dcterms:W3CDTF">2021-05-14T07:05:15Z</dcterms:created>
  <dcterms:modified xsi:type="dcterms:W3CDTF">2023-04-28T07:50:45Z</dcterms:modified>
</cp:coreProperties>
</file>