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66" r:id="rId6"/>
    <p:sldId id="270" r:id="rId7"/>
    <p:sldId id="260" r:id="rId8"/>
    <p:sldId id="269" r:id="rId9"/>
    <p:sldId id="261" r:id="rId10"/>
    <p:sldId id="267" r:id="rId11"/>
    <p:sldId id="265" r:id="rId12"/>
    <p:sldId id="268" r:id="rId1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9C6BC-4E8F-4740-B667-76D33B67F4D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750FF-F871-497D-BC3C-7B4F73E45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97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646D-1FF7-488B-B868-21267E0FD883}" type="datetime1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70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EE95-1E2F-49C7-A4D3-6A32278ED312}" type="datetime1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51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E4B-5BCA-416C-A916-FB81E175AE2D}" type="datetime1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32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ECC-5E39-4216-867B-5875E4269F0E}" type="datetime1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50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70EE-4602-4F96-BFAE-CC1F6021D831}" type="datetime1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91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B2F4-D781-43B1-B1B1-EA98B54316E2}" type="datetime1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7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515-B616-49B6-AF1D-48D82F758728}" type="datetime1">
              <a:rPr lang="es-ES" smtClean="0"/>
              <a:t>24/02/2023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74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C099-776C-4BA8-877D-78A5DD162A1E}" type="datetime1">
              <a:rPr lang="es-ES" smtClean="0"/>
              <a:t>24/02/2023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07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FBD9-9E59-4BF4-B910-0B9F0B39D03E}" type="datetime1">
              <a:rPr lang="es-ES" smtClean="0"/>
              <a:t>24/02/2023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7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AA6-118D-4AC7-B6FF-5A7730084E96}" type="datetime1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29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BF33-F334-4D9B-B4E7-6F2A16D553CE}" type="datetime1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03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58F1-14B6-4144-8714-0E573BCD2899}" type="datetime1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13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ataciondelestado.es/wps/wcm/connect/PLACE_es/Site/area/docAccCmpnt?srv=cmpnt&amp;cmpntname=GetDocumentsById&amp;source=library&amp;DocumentIdParam=fe769503-221a-4663-8e60-c64490aae0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ataciondelestado.es/wps/wcm/connect/PLACE_es/Site/area/docAccCmpnt?srv=cmpnt&amp;cmpntname=GetDocumentsById&amp;source=library&amp;DocumentIdParam=be5addf8-cc8a-4697-95bf-a1a2a36ef560" TargetMode="External"/><Relationship Id="rId2" Type="http://schemas.openxmlformats.org/officeDocument/2006/relationships/hyperlink" Target="https://contrataciondelestado.es/wps/wcm/connect/PLACE_es/Site/area/docAccCmpnt?srv=cmpnt&amp;cmpntname=GetDocumentsById&amp;source=library&amp;DocumentIdParam=fe769503-221a-4663-8e60-c64490aae04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pinformatica.com.es/" TargetMode="External"/><Relationship Id="rId13" Type="http://schemas.openxmlformats.org/officeDocument/2006/relationships/hyperlink" Target="https://seguimientocontratacion.umh.es/files/2023/02/3.-Oferta-PROXIM.pdf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032.rcoplataforma.com/" TargetMode="External"/><Relationship Id="rId12" Type="http://schemas.openxmlformats.org/officeDocument/2006/relationships/hyperlink" Target="https://seguimientocontratacion.umh.es/files/2023/02/3.-Oferta-LYRECO.pdf" TargetMode="External"/><Relationship Id="rId2" Type="http://schemas.openxmlformats.org/officeDocument/2006/relationships/hyperlink" Target="../07%20BLOC/3.1%20ANEXO%20I%20PPT%20LISTADO%20DE%20PRODUCTO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pelybolis.es/" TargetMode="External"/><Relationship Id="rId11" Type="http://schemas.openxmlformats.org/officeDocument/2006/relationships/hyperlink" Target="https://seguimientocontratacion.umh.es/files/2023/02/1.-Oferta-PROXIM.pdf" TargetMode="External"/><Relationship Id="rId5" Type="http://schemas.openxmlformats.org/officeDocument/2006/relationships/hyperlink" Target="https://urldefense.com/v3/__https:/www.lyreco.com/webshop/P01/MA1/messages/viewAtLogin?lc=SPSP&amp;SafeWheel=1__;!!D9dNQwwGXtA!VUmHbWt2UF7A6T2LlWLji6dWg8Yu1KE9b2aXE47PTDfC0snkITB3hzPENMFzSK3pEBmA8Zvjrj-O7S7RufubZ85__1IujQ$" TargetMode="External"/><Relationship Id="rId15" Type="http://schemas.openxmlformats.org/officeDocument/2006/relationships/hyperlink" Target="https://seguimientocontratacion.umh.es/files/2023/02/3.-Oferta-TP-INFORMATICA.pdf" TargetMode="External"/><Relationship Id="rId10" Type="http://schemas.openxmlformats.org/officeDocument/2006/relationships/hyperlink" Target="https://seguimientocontratacion.umh.es/files/2023/02/1.-Oferta-LYRECO.pdf" TargetMode="External"/><Relationship Id="rId4" Type="http://schemas.openxmlformats.org/officeDocument/2006/relationships/hyperlink" Target="https://tienda.lucasrojas.com/" TargetMode="External"/><Relationship Id="rId9" Type="http://schemas.openxmlformats.org/officeDocument/2006/relationships/hyperlink" Target="https://seguimientocontratacion.umh.es/files/2023/02/1.-Oferta-LUCAS-ROJAS.pdf" TargetMode="External"/><Relationship Id="rId14" Type="http://schemas.openxmlformats.org/officeDocument/2006/relationships/hyperlink" Target="https://seguimientocontratacion.umh.es/files/2023/02/3.-Oferta-IBAIZABAL-S.L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07%20BLOC/3.1%20ANEXO%20I%20PPT%20LISTADO%20DE%20PRODUCTO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ataciondelestado.es/wps/wcm/connect/PLACE_es/Site/area/docAccCmpnt?srv=cmpnt&amp;cmpntname=GetDocumentsById&amp;source=library&amp;DocumentIdParam=be5addf8-cc8a-4697-95bf-a1a2a36ef56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844" y="1372417"/>
            <a:ext cx="10515600" cy="4367984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</a:br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b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</a:br>
            <a:b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</a:br>
            <a:r>
              <a:rPr lang="es-ES" sz="4000" dirty="0">
                <a:latin typeface="Frutiger LT Std 55 Roman" panose="020B0602020204020204" pitchFamily="34" charset="0"/>
              </a:rPr>
              <a:t>ACUERDO MARCO PARA EL SUMINISTRO DE MATERIAL DE OFICINA Y CONSUMIBLES DE IMPRESIÓN PARA LA UMH </a:t>
            </a: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000" dirty="0">
                <a:latin typeface="Frutiger LT Std 55 Roman" panose="020B0602020204020204" pitchFamily="34" charset="0"/>
              </a:rPr>
              <a:t>(Expediente 2022_AM_05)</a:t>
            </a:r>
            <a:br>
              <a:rPr lang="es-ES" sz="4000" dirty="0">
                <a:latin typeface="Frutiger LT Std 55 Roman" panose="020B0602020204020204" pitchFamily="34" charset="0"/>
              </a:rPr>
            </a:br>
            <a:br>
              <a:rPr lang="es-ES" sz="4000" dirty="0">
                <a:latin typeface="Frutiger LT Std 55 Roman" panose="020B0602020204020204" pitchFamily="34" charset="0"/>
              </a:rPr>
            </a:br>
            <a:endParaRPr lang="es-ES" sz="4000" dirty="0">
              <a:latin typeface="Frutiger LT Std 55 Roman" panose="020B0602020204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CEEB448-D155-4F79-B0B7-0A026A3992B8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8D660F43-6092-499A-B932-A360E886A5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DD55A04E-CEE3-4C94-ACA7-B41E8B2A55B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84;p1">
            <a:extLst>
              <a:ext uri="{FF2B5EF4-FFF2-40B4-BE49-F238E27FC236}">
                <a16:creationId xmlns:a16="http://schemas.microsoft.com/office/drawing/2014/main" id="{6B2D1C98-7A94-4BB3-94A5-BBF6E05AA862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218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81986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es-ES" sz="350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marL="714375" indent="-4445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s-ES" sz="62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Los pedidos se realizarán por correo electrónico, dejando constancia de la fecha de realización, e indicando, la unidad solicitante, la referencia del pedido de la unidad solicitante, el producto solicitado, la cantidad del mismo, y finalmente la dirección de entrega del producto. </a:t>
            </a:r>
          </a:p>
          <a:p>
            <a:pPr marL="269875" indent="0" algn="just">
              <a:lnSpc>
                <a:spcPct val="120000"/>
              </a:lnSpc>
              <a:buNone/>
            </a:pPr>
            <a:endParaRPr lang="es-ES" sz="6200" b="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marL="714375" indent="-4445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s-ES" sz="62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Deberá quedar constancia de la realización del pedido mediante registro consecutivo de los datos indicados anteriormente, registro que estar a disposición del responsable del acuerdo marco y de quien él designe.</a:t>
            </a:r>
          </a:p>
          <a:p>
            <a:pPr marL="269875" indent="0" algn="just">
              <a:lnSpc>
                <a:spcPct val="120000"/>
              </a:lnSpc>
              <a:buNone/>
            </a:pPr>
            <a:endParaRPr lang="es-ES" sz="6200" b="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marL="714375" indent="-4445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s-ES" sz="6600" b="1" dirty="0">
                <a:latin typeface="Frutiger LT Std 55 Roman" panose="020B0602020204020204" pitchFamily="34" charset="0"/>
              </a:rPr>
              <a:t>El contrato se adjudicará a la empresa que haya presentado mejor oferta, según los criterios establecidos.</a:t>
            </a:r>
            <a:endParaRPr lang="es-ES" sz="6200" b="1" i="1" dirty="0"/>
          </a:p>
          <a:p>
            <a:pPr marL="0" indent="0" algn="just">
              <a:buNone/>
            </a:pPr>
            <a:endParaRPr lang="es-ES" sz="4200" i="1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B985D6B-1038-4198-B1C3-9FD996E58957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48AAE014-4307-4312-91D4-524990BFA654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0B131AF9-BA29-4E9F-B7D5-1AC31CA8689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70AB6D13-5770-4D93-87BF-44D5C416887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093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B5869-8655-443D-8357-FC311D175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3"/>
          </a:xfrm>
        </p:spPr>
        <p:txBody>
          <a:bodyPr>
            <a:normAutofit/>
          </a:bodyPr>
          <a:lstStyle/>
          <a:p>
            <a:pPr algn="just"/>
            <a:r>
              <a:rPr lang="es-ES" sz="2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Hay establecido un sistema de </a:t>
            </a:r>
            <a:r>
              <a:rPr lang="es-ES" sz="20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penalidades</a:t>
            </a:r>
            <a:r>
              <a:rPr lang="es-ES" sz="2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por </a:t>
            </a:r>
            <a:r>
              <a:rPr lang="es-ES" sz="20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incumplimiento y/o resolución </a:t>
            </a:r>
            <a:r>
              <a:rPr lang="es-ES" sz="2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del acuerdo marco, cuya tramitación corresponde al Servicio de Planificación y Seguimiento de la Contratación, debiendo darle traslado de cuantas incidencias se produzcan durante la ejecución del acuerdo, para que realice las actuaciones que procedan.</a:t>
            </a:r>
          </a:p>
          <a:p>
            <a:pPr marL="0" indent="0" algn="just">
              <a:buNone/>
            </a:pPr>
            <a:endParaRPr lang="es-ES" sz="20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Todas las facturas </a:t>
            </a: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irán</a:t>
            </a:r>
            <a:r>
              <a:rPr lang="es-ES" sz="20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identificadas</a:t>
            </a: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con la denominación EXPTE.  </a:t>
            </a:r>
            <a:r>
              <a:rPr lang="es-ES" sz="20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2022_AM_05 y Agrupación de Gasto AM05/22</a:t>
            </a: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“</a:t>
            </a:r>
            <a:r>
              <a:rPr lang="es-ES" sz="20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Acuerdo Marco para el suministro de material de oficina, papel, consumibles de impresión y equipamiento informático fungible no inventariable para la Universidad Miguel Hernández de Elche” </a:t>
            </a: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y lote, de manera que se pueda reconocer claramente que el material descrito en la misma corresponde a este Acuerdo Marco. La disposición de dicha identificación, bien en el encabezado o en el cuerpo de la factura, será arbitrariamente aceptada por la UMH de acuerdo a la propuesta de cada empresa adjudicataria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. </a:t>
            </a:r>
            <a:endParaRPr lang="es-ES" sz="20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876A069-9F19-4F40-8A51-49B87E44CDF5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04DD12AE-4414-4FDB-9961-3634ADF8EEF4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76B396B0-456E-4C42-9E52-99FBCFD54FA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88;p1">
            <a:extLst>
              <a:ext uri="{FF2B5EF4-FFF2-40B4-BE49-F238E27FC236}">
                <a16:creationId xmlns:a16="http://schemas.microsoft.com/office/drawing/2014/main" id="{C6D0B6EC-B74B-419D-97FA-D3D2F3C3CE9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5"/>
            <a:ext cx="823031" cy="91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129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13074B0-9D78-4A3B-A58F-487CE406D2A2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D2BED97B-79D6-42B8-ADE4-9C3F2EC9CB9E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FCE6EDB1-DDCE-4220-AB03-4FE31B8AC2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D1412456-9947-4DEC-A2C2-BEBEFECBB5E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7070173-5E85-42EC-881F-315FA94D9030}"/>
              </a:ext>
            </a:extLst>
          </p:cNvPr>
          <p:cNvSpPr txBox="1"/>
          <p:nvPr/>
        </p:nvSpPr>
        <p:spPr>
          <a:xfrm>
            <a:off x="950860" y="1488218"/>
            <a:ext cx="10290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COMPROMISO DE MANTENIMIENTO Y ACTUALIZACIÓN DEL </a:t>
            </a:r>
            <a:r>
              <a:rPr lang="es-ES" sz="1800" b="1" i="0" u="none" strike="noStrike" baseline="0">
                <a:solidFill>
                  <a:srgbClr val="000000"/>
                </a:solidFill>
                <a:latin typeface="Frutiger LT Std 55 Roman" panose="020B0602020204020204" pitchFamily="34" charset="0"/>
              </a:rPr>
              <a:t>CATÁLOGO  </a:t>
            </a:r>
            <a:r>
              <a:rPr lang="es-ES" sz="1800" dirty="0">
                <a:latin typeface="Frutiger LT Std 55 Roman" panose="020B0602020204020204" pitchFamily="34" charset="0"/>
                <a:hlinkClick r:id="rId3"/>
              </a:rPr>
              <a:t>Cláusula 4 PPT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BC2E93-C7B2-4264-942D-4EAA4EEE4983}"/>
              </a:ext>
            </a:extLst>
          </p:cNvPr>
          <p:cNvSpPr txBox="1"/>
          <p:nvPr/>
        </p:nvSpPr>
        <p:spPr>
          <a:xfrm>
            <a:off x="950858" y="2050159"/>
            <a:ext cx="1015256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Los proveedores seleccionados se comprometen a mantener permanentemente actualizada la información de los productos del CATÁLOGO UMH de la Universidad tanto en la información técnica y de uso y consumo, como en los precios. </a:t>
            </a: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Si cualquiera de los productos ofertados desapareciera del mercado, las empresas adjudicatarias vendrán obligadas a sustituirlo por otro de similares características que, en todo caso,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deberá ser aprobado por la Universidad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junto con la tarifa correspondiente, en su caso. </a:t>
            </a:r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B026F79-7985-44FB-9CD7-85CD3E7EB647}"/>
              </a:ext>
            </a:extLst>
          </p:cNvPr>
          <p:cNvSpPr txBox="1"/>
          <p:nvPr/>
        </p:nvSpPr>
        <p:spPr>
          <a:xfrm>
            <a:off x="950859" y="4071636"/>
            <a:ext cx="612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GESTIÓN AMBIENTAL  </a:t>
            </a:r>
            <a:r>
              <a:rPr lang="es-ES" sz="1800" dirty="0">
                <a:latin typeface="Frutiger LT Std 55 Roman" panose="020B0602020204020204" pitchFamily="34" charset="0"/>
                <a:hlinkClick r:id="rId3"/>
              </a:rPr>
              <a:t>Cláusula 8 PPT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7B29D58-A249-4184-B689-0ED2B3F79D53}"/>
              </a:ext>
            </a:extLst>
          </p:cNvPr>
          <p:cNvSpPr txBox="1"/>
          <p:nvPr/>
        </p:nvSpPr>
        <p:spPr>
          <a:xfrm>
            <a:off x="950859" y="4480883"/>
            <a:ext cx="101525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Las empresas adjudicatarias, durante la vigencia del acuerdo, se someterán en lo concerniente a sus prestaciones, al sistema de gestión ambiental de la UMH, teniendo en cuenta los aspectos ambientales derivados de su actividad.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500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89463"/>
            <a:ext cx="10515600" cy="4487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3600" b="1" dirty="0"/>
          </a:p>
          <a:p>
            <a:pPr marL="0" indent="0" algn="just">
              <a:buNone/>
            </a:pPr>
            <a:r>
              <a:rPr lang="es-ES" sz="2400" b="1" u="sng" dirty="0">
                <a:latin typeface="Frutiger LT Std 55 Roman" panose="020B0602020204020204" pitchFamily="34" charset="0"/>
              </a:rPr>
              <a:t>Fecha inicio prevista</a:t>
            </a:r>
            <a:r>
              <a:rPr lang="es-ES" sz="2400" u="sng" dirty="0">
                <a:latin typeface="Frutiger LT Std 55 Roman" panose="020B0602020204020204" pitchFamily="34" charset="0"/>
              </a:rPr>
              <a:t>: </a:t>
            </a:r>
            <a:r>
              <a:rPr lang="es-ES" sz="2400" b="1" dirty="0">
                <a:latin typeface="Frutiger LT Std 55 Roman" panose="020B0602020204020204" pitchFamily="34" charset="0"/>
              </a:rPr>
              <a:t>1 de marzo de 2023</a:t>
            </a:r>
            <a:r>
              <a:rPr lang="es-ES" sz="2400" dirty="0">
                <a:latin typeface="Frutiger LT Std 55 Roman" panose="020B0602020204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s-ES" sz="2400" dirty="0">
                <a:latin typeface="Frutiger LT Std 55 Roman" panose="020B0602020204020204" pitchFamily="34" charset="0"/>
              </a:rPr>
              <a:t>Sustituye al expediente </a:t>
            </a:r>
            <a:r>
              <a:rPr lang="es-ES" sz="2400" b="1" dirty="0">
                <a:latin typeface="Frutiger LT Std 55 Roman" panose="020B0602020204020204" pitchFamily="34" charset="0"/>
              </a:rPr>
              <a:t>46/17</a:t>
            </a:r>
            <a:r>
              <a:rPr lang="es-ES" sz="2400" dirty="0">
                <a:latin typeface="Frutiger LT Std 55 Roman" panose="020B0602020204020204" pitchFamily="34" charset="0"/>
              </a:rPr>
              <a:t> en los lotes:</a:t>
            </a:r>
          </a:p>
          <a:p>
            <a:pPr marL="1054100" indent="-342900" algn="just"/>
            <a:r>
              <a:rPr lang="es-ES" sz="2400" b="1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Frutiger-Light"/>
              </a:rPr>
              <a:t>LOTE 2 “Material de escritorio” </a:t>
            </a:r>
          </a:p>
          <a:p>
            <a:pPr marL="1054100" indent="-342900" algn="just"/>
            <a:r>
              <a:rPr lang="es-ES" sz="2400" b="1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Frutiger-Light"/>
              </a:rPr>
              <a:t>LOTE 3 “Consumibles de impresión</a:t>
            </a:r>
            <a:r>
              <a:rPr lang="es-ES" sz="24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Frutiger-Light"/>
              </a:rPr>
              <a:t>”</a:t>
            </a:r>
          </a:p>
          <a:p>
            <a:pPr marL="0" indent="0" algn="just">
              <a:buNone/>
            </a:pPr>
            <a:r>
              <a:rPr lang="es-ES" sz="2400" b="1" u="sng" dirty="0">
                <a:latin typeface="Frutiger LT Std 55 Roman" panose="020B0602020204020204" pitchFamily="34" charset="0"/>
              </a:rPr>
              <a:t>Duración</a:t>
            </a:r>
            <a:r>
              <a:rPr lang="es-ES" sz="2400" u="sng" dirty="0">
                <a:latin typeface="Frutiger LT Std 55 Roman" panose="020B0602020204020204" pitchFamily="34" charset="0"/>
              </a:rPr>
              <a:t>:</a:t>
            </a:r>
            <a:r>
              <a:rPr lang="es-ES" sz="2400" dirty="0">
                <a:latin typeface="Frutiger LT Std 55 Roman" panose="020B0602020204020204" pitchFamily="34" charset="0"/>
              </a:rPr>
              <a:t> 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El plazo de vigencia del Acuerdo Marco será de </a:t>
            </a:r>
            <a:r>
              <a:rPr lang="es-ES" sz="24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UN AÑO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prorrogable por </a:t>
            </a:r>
            <a:r>
              <a:rPr lang="es-ES" sz="24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UN AÑO MÁS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antes de finalizar su vigencia</a:t>
            </a:r>
            <a:r>
              <a:rPr lang="es-ES" sz="2400" b="1" dirty="0">
                <a:latin typeface="Frutiger LT Std 55 Roman" panose="020B0602020204020204" pitchFamily="34" charset="0"/>
              </a:rPr>
              <a:t>.</a:t>
            </a:r>
            <a:endParaRPr lang="es-ES" sz="2400" dirty="0">
              <a:latin typeface="Frutiger LT Std 55 Roman" panose="020B06020202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0D5747C-6497-4345-812D-A616DCE92E24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A327E9F3-A74C-4609-B302-A353791C344E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E062C65A-A08A-4AE7-8AE4-BFE0DC1DA9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E059EBEA-0C7F-4EF8-8DAE-DC419B47AEB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71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792E5A2-A342-4BE0-AED4-7DABADF7A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>
                <a:latin typeface="Frutiger LT Std 55 Roman" panose="020B0602020204020204" pitchFamily="34" charset="0"/>
              </a:rPr>
              <a:t>¿QUÉ SE PRETENDE CONSEGUIR CON EL PRESENTE ACUERDO MARCO?</a:t>
            </a:r>
          </a:p>
          <a:p>
            <a:pPr algn="just"/>
            <a:r>
              <a:rPr lang="es-ES" sz="2400" dirty="0">
                <a:latin typeface="Frutiger LT Std 55 Roman" panose="020B0602020204020204" pitchFamily="34" charset="0"/>
              </a:rPr>
              <a:t>Racionalizar y unificar las compras que realice la Universidad Miguel Hernández de Elche, en aras a la reducción de costes y en la mejora de la eficacia, de la transparencia y de la eficiencia en la prestación.</a:t>
            </a:r>
          </a:p>
          <a:p>
            <a:pPr algn="just"/>
            <a:r>
              <a:rPr lang="es-ES" sz="2400" dirty="0">
                <a:latin typeface="Frutiger LT Std 55 Roman" panose="020B0602020204020204" pitchFamily="34" charset="0"/>
              </a:rPr>
              <a:t>Unificar el sistema de adquisición de los productos que se incluyen en el mismo, y homologar a los proveedores de estos productos, garantizando así que cumplan unos estándares de calidad definidos. </a:t>
            </a:r>
          </a:p>
          <a:p>
            <a:pPr algn="just"/>
            <a:r>
              <a:rPr lang="es-ES" sz="2400" dirty="0">
                <a:latin typeface="Frutiger LT Std 55 Roman" panose="020B0602020204020204" pitchFamily="34" charset="0"/>
              </a:rPr>
              <a:t>Las condiciones en las que se ejecutará este acuerdo marco, vienen reguladas en el pliego de prescripciones técnicas (</a:t>
            </a:r>
            <a:r>
              <a:rPr lang="es-ES" sz="2400" dirty="0">
                <a:latin typeface="Frutiger LT Std 55 Roman" panose="020B0602020204020204" pitchFamily="34" charset="0"/>
                <a:hlinkClick r:id="rId2"/>
              </a:rPr>
              <a:t>PPT</a:t>
            </a:r>
            <a:r>
              <a:rPr lang="es-ES" sz="2400" dirty="0">
                <a:latin typeface="Frutiger LT Std 55 Roman" panose="020B0602020204020204" pitchFamily="34" charset="0"/>
              </a:rPr>
              <a:t>) y pliego de cláusulas administrativas </a:t>
            </a:r>
            <a:r>
              <a:rPr lang="es-ES" sz="2400" dirty="0">
                <a:latin typeface="Frutiger LT Std 55 Roman" panose="020B0602020204020204" pitchFamily="34" charset="0"/>
                <a:hlinkClick r:id="rId3"/>
              </a:rPr>
              <a:t>(PCAP)</a:t>
            </a:r>
            <a:endParaRPr lang="es-ES" sz="2400" dirty="0">
              <a:latin typeface="Frutiger LT Std 55 Roman" panose="020B0602020204020204" pitchFamily="34" charset="0"/>
            </a:endParaRPr>
          </a:p>
          <a:p>
            <a:pPr algn="just"/>
            <a:endParaRPr lang="es-ES" sz="2400" dirty="0">
              <a:latin typeface="Frutiger LT Std 55 Roman" panose="020B0602020204020204" pitchFamily="34" charset="0"/>
            </a:endParaRPr>
          </a:p>
          <a:p>
            <a:pPr algn="just"/>
            <a:endParaRPr lang="es-ES" sz="2400" dirty="0">
              <a:latin typeface="Frutiger LT Std 55 Roman" panose="020B0602020204020204" pitchFamily="34" charset="0"/>
            </a:endParaRPr>
          </a:p>
          <a:p>
            <a:pPr algn="just"/>
            <a:endParaRPr lang="es-ES" sz="3200" dirty="0">
              <a:latin typeface="Frutiger LT Std 55 Roman" panose="020B0602020204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0796A0D-1856-4B13-9E76-B52C37733D8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63DFB82D-997E-4246-BA97-8C93262283EA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6AF7CB7C-C5D7-4EE0-AF12-3A95101852C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69D9BFC9-FC62-482B-BE64-6F2039C6E93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863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3440" y="1155599"/>
            <a:ext cx="10515600" cy="50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400" b="1" dirty="0">
              <a:latin typeface="Frutiger LT Std 55 Roman" panose="020B0602020204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dirty="0">
                <a:latin typeface="Frutiger LT Std 55 Roman" panose="020B0602020204020204" pitchFamily="34" charset="0"/>
              </a:rPr>
              <a:t>EL OBJETO DEL ACUERDO MARCO SE HA DIVIDIDO EN LOS SIGUIENTES LOTES:</a:t>
            </a:r>
            <a:endParaRPr lang="es-ES" sz="1200" b="1" dirty="0">
              <a:latin typeface="Frutiger LT Std 55 Roman" panose="020B0602020204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ES" sz="1200" dirty="0">
              <a:latin typeface="Frutiger LT Std 55 Roman" panose="020B06020202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ES" sz="3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• </a:t>
            </a:r>
            <a:r>
              <a:rPr lang="es-ES" sz="2400" b="1" i="0" u="sng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Lote 1:</a:t>
            </a:r>
            <a:r>
              <a:rPr lang="es-ES" sz="2400" i="0" u="sng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 “</a:t>
            </a:r>
            <a:r>
              <a:rPr lang="es-ES" sz="2400" u="sng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Material de oficina”.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0" i="0" strike="noStrike" baseline="0" dirty="0">
                <a:latin typeface="FrutigerLTStd-Roman" panose="020B0602020204020204" pitchFamily="34" charset="0"/>
              </a:rPr>
              <a:t>	</a:t>
            </a:r>
          </a:p>
          <a:p>
            <a:pPr marL="896938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dirty="0">
                <a:latin typeface="FrutigerLTStd-Roman" panose="020B0602020204020204" pitchFamily="34" charset="0"/>
              </a:rPr>
              <a:t>	</a:t>
            </a:r>
            <a:r>
              <a:rPr lang="es-ES" sz="1800" b="0" i="1" u="none" strike="noStrike" baseline="0" dirty="0">
                <a:latin typeface="FrutigerLTStd-Roman" panose="020B0602020204020204" pitchFamily="34" charset="0"/>
              </a:rPr>
              <a:t>(Incluye material de archivo y clasificación, de escritura y corrección, manipulados del 	papel, </a:t>
            </a:r>
            <a:r>
              <a:rPr lang="es-ES" sz="1800" i="1" dirty="0">
                <a:latin typeface="FrutigerLTStd-Roman" panose="020B0602020204020204" pitchFamily="34" charset="0"/>
              </a:rPr>
              <a:t>pequeña maquinaria de oficina, material de presentación y congresos y otros complementos). </a:t>
            </a:r>
          </a:p>
          <a:p>
            <a:pPr marL="896938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s-ES" sz="1800" i="1" dirty="0">
              <a:latin typeface="FrutigerLTStd-Roman" panose="020B0602020204020204" pitchFamily="34" charset="0"/>
            </a:endParaRPr>
          </a:p>
          <a:p>
            <a:pPr marL="0" indent="0">
              <a:buNone/>
            </a:pPr>
            <a:r>
              <a:rPr lang="es-ES" sz="3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• </a:t>
            </a:r>
            <a:r>
              <a:rPr lang="es-ES" sz="2400" b="1" i="0" u="sng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Lote 3:</a:t>
            </a:r>
            <a:r>
              <a:rPr lang="es-ES" sz="2400" i="0" u="sng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 “</a:t>
            </a:r>
            <a:r>
              <a:rPr lang="es-ES" sz="2400" u="sng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Consumibles de impresión”</a:t>
            </a:r>
            <a:r>
              <a:rPr lang="es-ES" sz="3000" u="sng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ES" sz="300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	</a:t>
            </a:r>
            <a:r>
              <a:rPr lang="es-ES" sz="1800" i="1" dirty="0">
                <a:latin typeface="FrutigerLTStd-Roman" panose="020B0602020204020204" pitchFamily="34" charset="0"/>
              </a:rPr>
              <a:t>(Cartuchos de tinta y tóner)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F67C14-7AC1-4D60-81EE-0704D18928D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5166BE8A-9FE5-4964-B4C7-69CE71AA803D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277FD74E-4F08-4F20-900F-B93FED893D0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B0EC0E3E-3246-463E-BD6A-5EA335424EF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43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01CA-514B-417C-B829-8EB9D8DE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5600"/>
            <a:ext cx="10515600" cy="851000"/>
          </a:xfrm>
        </p:spPr>
        <p:txBody>
          <a:bodyPr>
            <a:normAutofit/>
          </a:bodyPr>
          <a:lstStyle/>
          <a:p>
            <a:r>
              <a:rPr lang="es-ES" sz="2400" b="1" dirty="0">
                <a:latin typeface="Frutiger LT Std 55 Roman" panose="020B0602020204020204" pitchFamily="34" charset="0"/>
              </a:rPr>
              <a:t>EMPRESAS ADJUDICATARIAS EN CADA UNO DE LOS LOTES:</a:t>
            </a:r>
            <a:endParaRPr lang="es-ES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63A799-BCF4-4770-A916-DFE25FDA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b="1" dirty="0">
                <a:latin typeface="Frutiger LT Std 55 Roman" panose="020B0602020204020204" pitchFamily="34" charset="0"/>
              </a:rPr>
              <a:t>Lote 1:</a:t>
            </a:r>
            <a:r>
              <a:rPr lang="es-ES" dirty="0">
                <a:latin typeface="Frutiger LT Std 55 Roman" panose="020B0602020204020204" pitchFamily="34" charset="0"/>
              </a:rPr>
              <a:t> </a:t>
            </a:r>
            <a:r>
              <a:rPr lang="es-ES" sz="2400" i="0" u="sng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“</a:t>
            </a:r>
            <a:r>
              <a:rPr lang="es-ES" sz="2400" u="sng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Material de oficina”:</a:t>
            </a:r>
            <a:endParaRPr lang="es-ES" dirty="0">
              <a:latin typeface="Frutiger LT Std 55 Roman" panose="020B0602020204020204" pitchFamily="34" charset="0"/>
            </a:endParaRPr>
          </a:p>
          <a:p>
            <a:pPr marL="1254125" lvl="1">
              <a:buFont typeface="Wingdings" panose="05000000000000000000" pitchFamily="2" charset="2"/>
              <a:buChar char="Ø"/>
            </a:pPr>
            <a:r>
              <a:rPr lang="es-ES" dirty="0"/>
              <a:t>LUCAS ROJAS, S.L.</a:t>
            </a:r>
          </a:p>
          <a:p>
            <a:pPr marL="1254125" lvl="1">
              <a:buFont typeface="Wingdings" panose="05000000000000000000" pitchFamily="2" charset="2"/>
              <a:buChar char="Ø"/>
            </a:pPr>
            <a:r>
              <a:rPr lang="es-ES" dirty="0"/>
              <a:t>LYRECO ESPAÑA, S.A.</a:t>
            </a:r>
          </a:p>
          <a:p>
            <a:pPr marL="1254125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PROXIM DE OFICINAS, S.L.</a:t>
            </a:r>
            <a:endParaRPr lang="es-E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b="1" dirty="0">
                <a:latin typeface="Frutiger LT Std 55 Roman" panose="020B0602020204020204" pitchFamily="34" charset="0"/>
              </a:rPr>
              <a:t>Lote 3</a:t>
            </a:r>
            <a:r>
              <a:rPr lang="es-ES" dirty="0">
                <a:latin typeface="Frutiger LT Std 55 Roman" panose="020B0602020204020204" pitchFamily="34" charset="0"/>
              </a:rPr>
              <a:t>: </a:t>
            </a:r>
            <a:r>
              <a:rPr lang="es-ES" sz="2400" i="0" u="sng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“</a:t>
            </a:r>
            <a:r>
              <a:rPr lang="es-ES" sz="2400" u="sng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Consumibles de impresión”:</a:t>
            </a:r>
            <a:endParaRPr lang="es-ES" dirty="0">
              <a:latin typeface="Frutiger LT Std 55 Roman" panose="020B0602020204020204" pitchFamily="34" charset="0"/>
            </a:endParaRPr>
          </a:p>
          <a:p>
            <a:pPr marL="1254125" lvl="1">
              <a:buFont typeface="Wingdings" panose="05000000000000000000" pitchFamily="2" charset="2"/>
              <a:buChar char="Ø"/>
            </a:pPr>
            <a:r>
              <a:rPr lang="es-ES" dirty="0"/>
              <a:t>LYRECO ESPAÑA, S.A.</a:t>
            </a:r>
          </a:p>
          <a:p>
            <a:pPr marL="1254125" lvl="1">
              <a:buFont typeface="Wingdings" panose="05000000000000000000" pitchFamily="2" charset="2"/>
              <a:buChar char="Ø"/>
            </a:pPr>
            <a:r>
              <a:rPr lang="pt-BR" dirty="0"/>
              <a:t>PROXIM DE OFICINAS, S.L.</a:t>
            </a:r>
          </a:p>
          <a:p>
            <a:pPr marL="1254125" lvl="1">
              <a:buFont typeface="Wingdings" panose="05000000000000000000" pitchFamily="2" charset="2"/>
              <a:buChar char="Ø"/>
            </a:pPr>
            <a:r>
              <a:rPr lang="es-ES" dirty="0"/>
              <a:t>RECICLAJE DE CONSUMIBLES  OFIMATICOS IBAIZABAL, S.L.</a:t>
            </a:r>
          </a:p>
          <a:p>
            <a:pPr marL="1254125" lvl="1">
              <a:buFont typeface="Wingdings" panose="05000000000000000000" pitchFamily="2" charset="2"/>
              <a:buChar char="Ø"/>
            </a:pPr>
            <a:r>
              <a:rPr lang="es-ES" dirty="0"/>
              <a:t>TP INFORMATICA Y SERVICIOS, S.L.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EE99BF6-74B0-49CE-A82E-7FE0D5C66C33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6" name="Google Shape;84;p1">
            <a:extLst>
              <a:ext uri="{FF2B5EF4-FFF2-40B4-BE49-F238E27FC236}">
                <a16:creationId xmlns:a16="http://schemas.microsoft.com/office/drawing/2014/main" id="{334E3C24-37A4-4B92-AD0A-6DE90C2DC436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6BDB27DC-FE8B-408A-A0A5-80E6FA8CFAB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88;p1">
            <a:extLst>
              <a:ext uri="{FF2B5EF4-FFF2-40B4-BE49-F238E27FC236}">
                <a16:creationId xmlns:a16="http://schemas.microsoft.com/office/drawing/2014/main" id="{93DCA49D-DFF9-417D-A0A4-30376B85042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857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B10D84E8-AB4E-4ECD-95C4-5E421FE0E1FB}"/>
              </a:ext>
            </a:extLst>
          </p:cNvPr>
          <p:cNvSpPr txBox="1"/>
          <p:nvPr/>
        </p:nvSpPr>
        <p:spPr>
          <a:xfrm>
            <a:off x="1036320" y="2477670"/>
            <a:ext cx="9535886" cy="399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1800" b="1" dirty="0">
                <a:latin typeface="Frutiger LT Std 55 Roman" panose="020B0602020204020204" pitchFamily="34" charset="0"/>
              </a:rPr>
              <a:t>CATÁLOGO WEB DE LAS EMPRESAS ADJUDICATARIAS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56123FA-E434-4E74-A41C-ED526C8CB11F}"/>
              </a:ext>
            </a:extLst>
          </p:cNvPr>
          <p:cNvSpPr txBox="1"/>
          <p:nvPr/>
        </p:nvSpPr>
        <p:spPr>
          <a:xfrm>
            <a:off x="1036320" y="1302659"/>
            <a:ext cx="9631678" cy="1087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latin typeface="Frutiger LT Std 55 Roman" panose="020B0602020204020204" pitchFamily="34" charset="0"/>
              </a:rPr>
              <a:t>LISTADO DE PRODUCTOS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b="0" i="0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</a:rPr>
              <a:t>El catálogo de material de oficina y consumibles de impresión está compuesto por los artículos incluidos en el </a:t>
            </a:r>
            <a:r>
              <a:rPr lang="es-ES" sz="1800" b="0" i="0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  <a:hlinkClick r:id="rId2" action="ppaction://hlinkfile"/>
              </a:rPr>
              <a:t>ANEXO I</a:t>
            </a:r>
            <a:r>
              <a:rPr lang="es-ES" dirty="0">
                <a:solidFill>
                  <a:srgbClr val="1F1F1F"/>
                </a:solidFill>
                <a:latin typeface="Frutiger LT Std 55 Roman" panose="020B0602020204020204" pitchFamily="34" charset="0"/>
              </a:rPr>
              <a:t> del </a:t>
            </a:r>
            <a:r>
              <a:rPr lang="es-ES" sz="1800" b="0" i="0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</a:rPr>
              <a:t>PCAP</a:t>
            </a:r>
          </a:p>
        </p:txBody>
      </p:sp>
      <p:sp>
        <p:nvSpPr>
          <p:cNvPr id="19" name="Google Shape;87;p1">
            <a:extLst>
              <a:ext uri="{FF2B5EF4-FFF2-40B4-BE49-F238E27FC236}">
                <a16:creationId xmlns:a16="http://schemas.microsoft.com/office/drawing/2014/main" id="{9C628469-61BA-44EC-91DC-E27EEBDCF1B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88;p1">
            <a:extLst>
              <a:ext uri="{FF2B5EF4-FFF2-40B4-BE49-F238E27FC236}">
                <a16:creationId xmlns:a16="http://schemas.microsoft.com/office/drawing/2014/main" id="{4007DBA4-D723-4D56-B210-AE1B8F5DD4D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84;p1">
            <a:extLst>
              <a:ext uri="{FF2B5EF4-FFF2-40B4-BE49-F238E27FC236}">
                <a16:creationId xmlns:a16="http://schemas.microsoft.com/office/drawing/2014/main" id="{C630DEC4-CF26-4AEE-82D2-007A11AAD52F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D7ABB10-1569-45C6-AC05-F4AA9A76B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3437"/>
              </p:ext>
            </p:extLst>
          </p:nvPr>
        </p:nvGraphicFramePr>
        <p:xfrm>
          <a:off x="1149532" y="3086893"/>
          <a:ext cx="9631678" cy="2762038"/>
        </p:xfrm>
        <a:graphic>
          <a:graphicData uri="http://schemas.openxmlformats.org/drawingml/2006/table">
            <a:tbl>
              <a:tblPr firstRow="1" firstCol="1" bandRow="1"/>
              <a:tblGrid>
                <a:gridCol w="5558490">
                  <a:extLst>
                    <a:ext uri="{9D8B030D-6E8A-4147-A177-3AD203B41FA5}">
                      <a16:colId xmlns:a16="http://schemas.microsoft.com/office/drawing/2014/main" val="4229736296"/>
                    </a:ext>
                  </a:extLst>
                </a:gridCol>
                <a:gridCol w="908277">
                  <a:extLst>
                    <a:ext uri="{9D8B030D-6E8A-4147-A177-3AD203B41FA5}">
                      <a16:colId xmlns:a16="http://schemas.microsoft.com/office/drawing/2014/main" val="951064298"/>
                    </a:ext>
                  </a:extLst>
                </a:gridCol>
                <a:gridCol w="3164911">
                  <a:extLst>
                    <a:ext uri="{9D8B030D-6E8A-4147-A177-3AD203B41FA5}">
                      <a16:colId xmlns:a16="http://schemas.microsoft.com/office/drawing/2014/main" val="379083063"/>
                    </a:ext>
                  </a:extLst>
                </a:gridCol>
              </a:tblGrid>
              <a:tr h="436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 dirty="0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LOTE 1:</a:t>
                      </a:r>
                      <a:r>
                        <a:rPr lang="es-ES" sz="1500" dirty="0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500" b="1" u="sng" dirty="0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“Material de oficina”.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OFERTA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1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Ctlr+click</a:t>
                      </a: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CATÁLOGO WEB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547521"/>
                  </a:ext>
                </a:extLst>
              </a:tr>
              <a:tr h="2802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0" kern="1200">
                          <a:solidFill>
                            <a:srgbClr val="000000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LUCAS ROJAS, S.L.</a:t>
                      </a:r>
                      <a:endParaRPr lang="es-ES" sz="1500" b="0" kern="1200">
                        <a:solidFill>
                          <a:srgbClr val="000000"/>
                        </a:solidFill>
                        <a:effectLst/>
                        <a:latin typeface="Frutiger LT Std 55 Roman" panose="020B0602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https://tienda.lucasrojas.com/</a:t>
                      </a:r>
                      <a:endParaRPr lang="es-ES" sz="15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115810"/>
                  </a:ext>
                </a:extLst>
              </a:tr>
              <a:tr h="2802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0" kern="1200" dirty="0">
                          <a:solidFill>
                            <a:srgbClr val="000000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LYRECO ESPAÑA, S.A.</a:t>
                      </a:r>
                      <a:endParaRPr lang="es-ES" sz="1500" b="0" kern="1200" dirty="0">
                        <a:solidFill>
                          <a:srgbClr val="000000"/>
                        </a:solidFill>
                        <a:effectLst/>
                        <a:latin typeface="Frutiger LT Std 55 Roman" panose="020B0602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web LYRECO</a:t>
                      </a:r>
                      <a:endParaRPr lang="es-ES" sz="15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589872"/>
                  </a:ext>
                </a:extLst>
              </a:tr>
              <a:tr h="2802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0" kern="1200" dirty="0">
                          <a:solidFill>
                            <a:srgbClr val="000000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PROXIM DE OFICINAS, S.L.</a:t>
                      </a:r>
                      <a:endParaRPr lang="es-ES" sz="1500" b="0" kern="1200" dirty="0">
                        <a:solidFill>
                          <a:srgbClr val="000000"/>
                        </a:solidFill>
                        <a:effectLst/>
                        <a:latin typeface="Frutiger LT Std 55 Roman" panose="020B0602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www.papelybolis.es</a:t>
                      </a:r>
                      <a:endParaRPr lang="es-ES" sz="15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99731"/>
                  </a:ext>
                </a:extLst>
              </a:tr>
              <a:tr h="36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 dirty="0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Lote 3: </a:t>
                      </a:r>
                      <a:r>
                        <a:rPr lang="es-ES" sz="1500" b="1" u="sng" dirty="0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"Consumibles de impresión"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OFERTA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 dirty="0">
                          <a:solidFill>
                            <a:srgbClr val="FFFFFF"/>
                          </a:solidFill>
                          <a:effectLst/>
                          <a:latin typeface="Frutiger LT Std 55 Roman" panose="020B0602020204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CATÁLOGO WEB</a:t>
                      </a:r>
                      <a:endParaRPr lang="es-E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41059"/>
                  </a:ext>
                </a:extLst>
              </a:tr>
              <a:tr h="280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0" dirty="0">
                          <a:solidFill>
                            <a:srgbClr val="000000"/>
                          </a:solidFill>
                          <a:effectLst/>
                          <a:latin typeface="Frutiger LT Std 55 Roman" panose="020B0602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LYRECO ESPAÑA, S.A.</a:t>
                      </a:r>
                      <a:endParaRPr lang="es-ES" sz="1500" b="0" dirty="0">
                        <a:effectLst/>
                        <a:latin typeface="Frutiger LT Std 55 Roman" panose="020B0602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web LYRECO</a:t>
                      </a:r>
                      <a:endParaRPr lang="es-ES" sz="15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105244"/>
                  </a:ext>
                </a:extLst>
              </a:tr>
              <a:tr h="280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0">
                          <a:effectLst/>
                          <a:latin typeface="Frutiger LT Std 55 Roman" panose="020B0602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PROXIM DE OFICINAS, S.L.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www.papelybolis.es</a:t>
                      </a:r>
                      <a:endParaRPr lang="es-ES" sz="15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232241"/>
                  </a:ext>
                </a:extLst>
              </a:tr>
              <a:tr h="280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0">
                          <a:solidFill>
                            <a:srgbClr val="000000"/>
                          </a:solidFill>
                          <a:effectLst/>
                          <a:latin typeface="Frutiger LT Std 55 Roman" panose="020B0602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RECICLAJE DE CONSUMIBLES  OFIMÁTICOS IBAIZÁBAL, S.L.</a:t>
                      </a:r>
                      <a:endParaRPr lang="es-ES" sz="1500" b="0">
                        <a:effectLst/>
                        <a:latin typeface="Frutiger LT Std 55 Roman" panose="020B0602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http://032.rcoplataforma.com/</a:t>
                      </a:r>
                      <a:endParaRPr lang="es-ES" sz="15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176477"/>
                  </a:ext>
                </a:extLst>
              </a:tr>
              <a:tr h="280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0" dirty="0">
                          <a:solidFill>
                            <a:srgbClr val="000000"/>
                          </a:solidFill>
                          <a:effectLst/>
                          <a:latin typeface="Frutiger LT Std 55 Roman" panose="020B0602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TP INFORMATICA Y SERVICIOS, S.L.</a:t>
                      </a:r>
                      <a:endParaRPr lang="es-ES" sz="1500" b="0" dirty="0">
                        <a:effectLst/>
                        <a:latin typeface="Frutiger LT Std 55 Roman" panose="020B0602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http://tpinformatica.com.es/</a:t>
                      </a:r>
                      <a:endParaRPr lang="es-ES" sz="15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475621"/>
                  </a:ext>
                </a:extLst>
              </a:tr>
            </a:tbl>
          </a:graphicData>
        </a:graphic>
      </p:graphicFrame>
      <p:sp>
        <p:nvSpPr>
          <p:cNvPr id="11" name="Botón de acción: ir hacia delante o siguiente 10">
            <a:hlinkClick r:id="rId9" highlightClick="1"/>
            <a:extLst>
              <a:ext uri="{FF2B5EF4-FFF2-40B4-BE49-F238E27FC236}">
                <a16:creationId xmlns:a16="http://schemas.microsoft.com/office/drawing/2014/main" id="{4CDD17A0-79AD-47E6-8160-5D633FDD9D8B}"/>
              </a:ext>
            </a:extLst>
          </p:cNvPr>
          <p:cNvSpPr/>
          <p:nvPr/>
        </p:nvSpPr>
        <p:spPr>
          <a:xfrm>
            <a:off x="6792686" y="3578357"/>
            <a:ext cx="627018" cy="1709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Botón de acción: ir hacia delante o siguiente 12">
            <a:hlinkClick r:id="rId10" highlightClick="1"/>
            <a:extLst>
              <a:ext uri="{FF2B5EF4-FFF2-40B4-BE49-F238E27FC236}">
                <a16:creationId xmlns:a16="http://schemas.microsoft.com/office/drawing/2014/main" id="{A2102BFD-6262-45F6-AA2F-D6BFC4B8EDDB}"/>
              </a:ext>
            </a:extLst>
          </p:cNvPr>
          <p:cNvSpPr/>
          <p:nvPr/>
        </p:nvSpPr>
        <p:spPr>
          <a:xfrm>
            <a:off x="6792686" y="3840032"/>
            <a:ext cx="627018" cy="1709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Botón de acción: ir hacia delante o siguiente 14">
            <a:hlinkClick r:id="rId11" highlightClick="1"/>
            <a:extLst>
              <a:ext uri="{FF2B5EF4-FFF2-40B4-BE49-F238E27FC236}">
                <a16:creationId xmlns:a16="http://schemas.microsoft.com/office/drawing/2014/main" id="{CBE7DE94-C8B8-465E-BDF6-40E2146183E7}"/>
              </a:ext>
            </a:extLst>
          </p:cNvPr>
          <p:cNvSpPr/>
          <p:nvPr/>
        </p:nvSpPr>
        <p:spPr>
          <a:xfrm>
            <a:off x="6792686" y="4126973"/>
            <a:ext cx="627018" cy="1709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Botón de acción: ir hacia delante o siguiente 16">
            <a:hlinkClick r:id="rId12" highlightClick="1"/>
            <a:extLst>
              <a:ext uri="{FF2B5EF4-FFF2-40B4-BE49-F238E27FC236}">
                <a16:creationId xmlns:a16="http://schemas.microsoft.com/office/drawing/2014/main" id="{A303DEEF-DC40-4527-A31F-02A68038D07C}"/>
              </a:ext>
            </a:extLst>
          </p:cNvPr>
          <p:cNvSpPr/>
          <p:nvPr/>
        </p:nvSpPr>
        <p:spPr>
          <a:xfrm>
            <a:off x="6792686" y="4762268"/>
            <a:ext cx="627018" cy="1938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Botón de acción: ir hacia delante o siguiente 21">
            <a:hlinkClick r:id="rId13" highlightClick="1"/>
            <a:extLst>
              <a:ext uri="{FF2B5EF4-FFF2-40B4-BE49-F238E27FC236}">
                <a16:creationId xmlns:a16="http://schemas.microsoft.com/office/drawing/2014/main" id="{858A2D6C-A741-4BD6-840E-DFBE004498E0}"/>
              </a:ext>
            </a:extLst>
          </p:cNvPr>
          <p:cNvSpPr/>
          <p:nvPr/>
        </p:nvSpPr>
        <p:spPr>
          <a:xfrm>
            <a:off x="6792686" y="5040667"/>
            <a:ext cx="627018" cy="1938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Botón de acción: ir hacia delante o siguiente 22">
            <a:hlinkClick r:id="rId14" highlightClick="1"/>
            <a:extLst>
              <a:ext uri="{FF2B5EF4-FFF2-40B4-BE49-F238E27FC236}">
                <a16:creationId xmlns:a16="http://schemas.microsoft.com/office/drawing/2014/main" id="{C5883338-98B8-45F0-B69E-5CEFD36B3E03}"/>
              </a:ext>
            </a:extLst>
          </p:cNvPr>
          <p:cNvSpPr/>
          <p:nvPr/>
        </p:nvSpPr>
        <p:spPr>
          <a:xfrm>
            <a:off x="6792686" y="5325263"/>
            <a:ext cx="627018" cy="1938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Botón de acción: ir hacia delante o siguiente 23">
            <a:hlinkClick r:id="rId15" highlightClick="1"/>
            <a:extLst>
              <a:ext uri="{FF2B5EF4-FFF2-40B4-BE49-F238E27FC236}">
                <a16:creationId xmlns:a16="http://schemas.microsoft.com/office/drawing/2014/main" id="{5E440B7E-799F-42E1-93EC-4094F86DB228}"/>
              </a:ext>
            </a:extLst>
          </p:cNvPr>
          <p:cNvSpPr/>
          <p:nvPr/>
        </p:nvSpPr>
        <p:spPr>
          <a:xfrm>
            <a:off x="6792686" y="5624144"/>
            <a:ext cx="627018" cy="1938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54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06335"/>
            <a:ext cx="10515600" cy="5370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latin typeface="Frutiger LT Std 55 Roman" panose="020B0602020204020204" pitchFamily="34" charset="0"/>
              </a:rPr>
              <a:t>¿CÓMO COMPRAR?</a:t>
            </a:r>
          </a:p>
          <a:p>
            <a:pPr marL="0" indent="0">
              <a:buNone/>
            </a:pPr>
            <a:endParaRPr lang="es-ES" sz="500" b="1" dirty="0"/>
          </a:p>
          <a:p>
            <a:pPr marL="357188" indent="-357188" algn="just">
              <a:buNone/>
            </a:pPr>
            <a:r>
              <a:rPr lang="es-ES" dirty="0">
                <a:latin typeface="Frutiger LT Std 55 Roman" panose="020B0602020204020204" pitchFamily="34" charset="0"/>
              </a:rPr>
              <a:t>-</a:t>
            </a:r>
            <a:r>
              <a:rPr lang="es-ES" b="1" dirty="0">
                <a:latin typeface="Frutiger LT Std 55 Roman" panose="020B0602020204020204" pitchFamily="34" charset="0"/>
              </a:rPr>
              <a:t> </a:t>
            </a:r>
            <a:r>
              <a:rPr lang="es-ES" sz="2400" b="1" dirty="0">
                <a:latin typeface="Frutiger LT Std 55 Roman" panose="020B0602020204020204" pitchFamily="34" charset="0"/>
              </a:rPr>
              <a:t>Solo</a:t>
            </a:r>
            <a:r>
              <a:rPr lang="es-ES" sz="2400" dirty="0">
                <a:latin typeface="Frutiger LT Std 55 Roman" panose="020B0602020204020204" pitchFamily="34" charset="0"/>
              </a:rPr>
              <a:t> podrán adquirirse productos homologados incluidos en el catálogo de las empresas que hayan sido adjudicatarias del mismo, y que figuren en el mismo (</a:t>
            </a:r>
            <a:r>
              <a:rPr lang="es-ES" sz="2400" b="0" i="0" dirty="0">
                <a:solidFill>
                  <a:srgbClr val="1F1F1F"/>
                </a:solidFill>
                <a:effectLst/>
                <a:latin typeface="Open Sans" panose="020B0606030504020204" pitchFamily="34" charset="0"/>
                <a:hlinkClick r:id="rId2" action="ppaction://hlinkfile"/>
              </a:rPr>
              <a:t>ANEXO I </a:t>
            </a:r>
            <a:r>
              <a:rPr lang="es-ES" sz="2400" dirty="0">
                <a:latin typeface="Frutiger LT Std 55 Roman" panose="020B0602020204020204" pitchFamily="34" charset="0"/>
              </a:rPr>
              <a:t>)</a:t>
            </a:r>
          </a:p>
          <a:p>
            <a:pPr marL="357188" indent="-357188" algn="just">
              <a:buFontTx/>
              <a:buChar char="-"/>
            </a:pPr>
            <a:r>
              <a:rPr lang="es-ES" sz="2400" b="1" dirty="0">
                <a:latin typeface="Frutiger LT Std 55 Roman" panose="020B0602020204020204" pitchFamily="34" charset="0"/>
              </a:rPr>
              <a:t>Las peticiones </a:t>
            </a:r>
            <a:r>
              <a:rPr lang="es-ES" sz="2400" dirty="0">
                <a:latin typeface="Frutiger LT Std 55 Roman" panose="020B0602020204020204" pitchFamily="34" charset="0"/>
              </a:rPr>
              <a:t>de todo el material, se efectuarán directamente por las unidades tramitadoras, con cargo a sus créditos presupuestarios, por uno de los siguientes medios: </a:t>
            </a:r>
          </a:p>
          <a:p>
            <a:pPr marL="628650" lvl="2" indent="-171450" algn="just"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14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A través del </a:t>
            </a:r>
            <a:r>
              <a:rPr lang="es-ES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portal web de compra electrónica de la empresa adjudicataria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. </a:t>
            </a:r>
          </a:p>
          <a:p>
            <a:pPr marL="914400" lvl="3" indent="0" algn="just">
              <a:spcBef>
                <a:spcPts val="1000"/>
              </a:spcBef>
              <a:spcAft>
                <a:spcPts val="600"/>
              </a:spcAft>
              <a:buNone/>
            </a:pP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El sistema deberá guardar un histórico de todos los pedidos, para poder efectuar consultas de facturas, estadísticas de productos, listados de pedidos, etc. </a:t>
            </a:r>
          </a:p>
          <a:p>
            <a:pPr marL="628650" lvl="2" indent="-171450" algn="just"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Correo electrónico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en caso de solicitar presupuesto previo.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E021FDC-BE5F-4352-AEF6-8371F9F68FB1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F5442A67-3402-4B32-84E9-D801E36CB1A9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185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7;p1">
            <a:extLst>
              <a:ext uri="{FF2B5EF4-FFF2-40B4-BE49-F238E27FC236}">
                <a16:creationId xmlns:a16="http://schemas.microsoft.com/office/drawing/2014/main" id="{69D3D148-4D3A-496B-BF6F-30660B58C0F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88;p1">
            <a:extLst>
              <a:ext uri="{FF2B5EF4-FFF2-40B4-BE49-F238E27FC236}">
                <a16:creationId xmlns:a16="http://schemas.microsoft.com/office/drawing/2014/main" id="{302B711A-108F-4943-8523-6121878AF6E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">
            <a:extLst>
              <a:ext uri="{FF2B5EF4-FFF2-40B4-BE49-F238E27FC236}">
                <a16:creationId xmlns:a16="http://schemas.microsoft.com/office/drawing/2014/main" id="{F967F91F-5AF8-4E3C-B9BD-9F8C8F58CC95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A616B28-EBAD-4BB0-9E6B-3F358964A3FC}"/>
              </a:ext>
            </a:extLst>
          </p:cNvPr>
          <p:cNvSpPr txBox="1"/>
          <p:nvPr/>
        </p:nvSpPr>
        <p:spPr>
          <a:xfrm>
            <a:off x="950860" y="1405486"/>
            <a:ext cx="105357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Adjudicación de los contratos derivados de este Acuerdo Marco. </a:t>
            </a:r>
            <a:r>
              <a:rPr lang="es-ES" sz="2400" dirty="0">
                <a:latin typeface="Frutiger LT Std 55 Roman" panose="020B0602020204020204" pitchFamily="34" charset="0"/>
              </a:rPr>
              <a:t> </a:t>
            </a:r>
            <a:r>
              <a:rPr lang="es-ES" sz="2400" dirty="0">
                <a:latin typeface="Frutiger LT Std 55 Roman" panose="020B0602020204020204" pitchFamily="34" charset="0"/>
                <a:hlinkClick r:id="rId3"/>
              </a:rPr>
              <a:t>Cláusula 30 (PCAP)</a:t>
            </a:r>
            <a:endParaRPr lang="es-ES" sz="2400" dirty="0">
              <a:latin typeface="Frutiger LT Std 55 Roman" panose="020B0602020204020204" pitchFamily="34" charset="0"/>
            </a:endParaRPr>
          </a:p>
          <a:p>
            <a:endParaRPr lang="es-ES" sz="2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6F80CAC-8428-41B7-8951-79BFDB20BCD4}"/>
              </a:ext>
            </a:extLst>
          </p:cNvPr>
          <p:cNvSpPr txBox="1"/>
          <p:nvPr/>
        </p:nvSpPr>
        <p:spPr>
          <a:xfrm>
            <a:off x="950860" y="2236483"/>
            <a:ext cx="1023094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Solo podrán celebrarse contratos derivados en ejecución de este Acuerdo Marco entre la Universidad Miguel Hernández y las empresas homologadas en el mismo. Los contratos derivados de este Acuerdo Marco se ejecutarán de conformidad a las normas procedimentales establecidas en el artículo 221 de la LCSP. </a:t>
            </a:r>
          </a:p>
          <a:p>
            <a:endParaRPr lang="es-ES" sz="1800" b="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marL="269875"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●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Cuando el pedido se refiera a productos en los que solo haya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una empresa homologada capaz de suministrarlos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los contratos derivados se adjudicarán a esa empresa. </a:t>
            </a:r>
          </a:p>
          <a:p>
            <a:pPr marL="269875" algn="just"/>
            <a:endParaRPr lang="es-ES" sz="1800" b="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marL="269875"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● 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Cuando el pedido se refiera a productos en los que 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haya dos o más empresas homologadas que puedan suministrarlos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se procederá según se indica en la diapositiva siguiente: </a:t>
            </a:r>
          </a:p>
        </p:txBody>
      </p:sp>
    </p:spTree>
    <p:extLst>
      <p:ext uri="{BB962C8B-B14F-4D97-AF65-F5344CB8AC3E}">
        <p14:creationId xmlns:p14="http://schemas.microsoft.com/office/powerpoint/2010/main" val="90488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5334CFF-DFAE-4174-9451-CB527002AB6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93F33631-AAE9-4B75-877B-C9F2E6CA22F9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36ECF59F-D0F7-447A-8C90-E620CA12259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209A2E8C-76C5-4C44-B006-9693D1D670C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0DB315FE-EFE8-4087-8D47-23D9B6A9E980}"/>
                  </a:ext>
                </a:extLst>
              </p:cNvPr>
              <p:cNvSpPr txBox="1"/>
              <p:nvPr/>
            </p:nvSpPr>
            <p:spPr>
              <a:xfrm>
                <a:off x="705394" y="1558834"/>
                <a:ext cx="10476411" cy="41949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s-ES" sz="2000" b="1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D</a:t>
                </a:r>
                <a:r>
                  <a:rPr lang="es-ES" sz="2000" b="1" i="0" u="none" strike="noStrike" baseline="0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os o más empresas homologadas que puedan suministrarlos el producto:</a:t>
                </a:r>
                <a:endParaRPr lang="es-ES" sz="2000" b="0" i="0" u="none" strike="noStrike" baseline="0" dirty="0">
                  <a:solidFill>
                    <a:srgbClr val="000000"/>
                  </a:solidFill>
                  <a:latin typeface="Frutiger LT Std 55 Roman" panose="020B0602020204020204" pitchFamily="34" charset="0"/>
                </a:endParaRPr>
              </a:p>
              <a:p>
                <a:pPr algn="l"/>
                <a:endParaRPr lang="es-ES" sz="2000" b="0" i="0" u="none" strike="noStrike" baseline="0" dirty="0">
                  <a:solidFill>
                    <a:srgbClr val="000000"/>
                  </a:solidFill>
                  <a:latin typeface="Frutiger LT Std 55 Roman" panose="020B0602020204020204" pitchFamily="34" charset="0"/>
                </a:endParaRPr>
              </a:p>
              <a:p>
                <a:pPr marL="342900" indent="-342900" algn="just">
                  <a:buAutoNum type="alphaLcPeriod"/>
                </a:pPr>
                <a:r>
                  <a:rPr lang="es-ES" sz="1800" b="0" i="0" u="none" strike="noStrike" baseline="0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Si el </a:t>
                </a:r>
                <a:r>
                  <a:rPr lang="es-ES" sz="1800" b="1" i="0" u="none" strike="noStrike" baseline="0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importe</a:t>
                </a:r>
                <a:r>
                  <a:rPr lang="es-ES" sz="1800" b="0" i="0" u="none" strike="noStrike" baseline="0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 del contrato derivado es </a:t>
                </a:r>
                <a:r>
                  <a:rPr lang="es-ES" sz="1800" b="1" i="0" u="none" strike="noStrike" baseline="0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inferior a 1.000€ </a:t>
                </a:r>
                <a:r>
                  <a:rPr lang="es-ES" sz="1800" b="0" i="0" u="none" strike="noStrike" baseline="0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(IVA excluido), no será necesario convocar a las partes a una nueva licitación, pudiendo el peticionario hacer la solicitud del producto que mejor satisfaga sus necesidades técnicas y económicas a una de las empresas homologadas. </a:t>
                </a:r>
              </a:p>
              <a:p>
                <a:pPr algn="just"/>
                <a:endParaRPr lang="es-ES" sz="1800" b="0" i="0" u="none" strike="noStrike" baseline="0" dirty="0">
                  <a:solidFill>
                    <a:srgbClr val="000000"/>
                  </a:solidFill>
                  <a:latin typeface="Frutiger LT Std 55 Roman" panose="020B0602020204020204" pitchFamily="34" charset="0"/>
                </a:endParaRPr>
              </a:p>
              <a:p>
                <a:pPr marL="357188" indent="-357188" algn="just"/>
                <a:r>
                  <a:rPr lang="es-ES" sz="1800" b="0" i="0" u="none" strike="noStrike" baseline="0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b. </a:t>
                </a:r>
                <a:r>
                  <a:rPr lang="es-ES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Si el </a:t>
                </a:r>
                <a:r>
                  <a:rPr lang="es-ES" b="1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importe</a:t>
                </a:r>
                <a:r>
                  <a:rPr lang="es-ES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 del contrato derivado </a:t>
                </a:r>
                <a:r>
                  <a:rPr lang="es-ES" b="1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es igual o superior a 1.000</a:t>
                </a:r>
                <a:r>
                  <a:rPr lang="es-ES" dirty="0">
                    <a:solidFill>
                      <a:srgbClr val="000000"/>
                    </a:solidFill>
                    <a:latin typeface="Frutiger LT Std 55 Roman" panose="020B0602020204020204" pitchFamily="34" charset="0"/>
                  </a:rPr>
                  <a:t>€ (IVA excluido) se solicitarán ofertas, a la dirección de correo electrónico facilitada, a todas las empresas adjudicatarias del Lote. El contrato se adjudicará al licitador que haya presentado mejor precio, debiendo utilizarse para su valoración, la fórmula siguiente: </a:t>
                </a:r>
              </a:p>
              <a:p>
                <a:pPr marL="357188" indent="-357188" algn="just"/>
                <a:endParaRPr lang="es-ES" dirty="0">
                  <a:solidFill>
                    <a:srgbClr val="000000"/>
                  </a:solidFill>
                  <a:latin typeface="Frutiger LT Std 55 Roman" panose="020B0602020204020204" pitchFamily="34" charset="0"/>
                </a:endParaRPr>
              </a:p>
              <a:p>
                <a:pPr marL="357188" indent="-357188" algn="ctr"/>
                <a14:m>
                  <m:oMath xmlns:m="http://schemas.openxmlformats.org/officeDocument/2006/math">
                    <m:r>
                      <a:rPr lang="es-ES" sz="1800" b="1" i="1" spc="25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𝑷𝒖𝒏𝒕𝒖𝒂𝒄𝒊</m:t>
                    </m:r>
                    <m:r>
                      <a:rPr lang="es-ES" sz="1800" b="1" i="1" spc="25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ó</m:t>
                    </m:r>
                    <m:r>
                      <a:rPr lang="es-ES" sz="1800" b="1" i="1" spc="25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es-ES" sz="1800" b="1" i="1" spc="25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sz="1800" b="1" i="1" spc="25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𝟏𝟎𝟎</m:t>
                    </m:r>
                    <m:r>
                      <a:rPr lang="es-ES" sz="1800" b="1" i="1" spc="25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f>
                      <m:fPr>
                        <m:ctrlPr>
                          <a:rPr lang="es-ES" sz="1800" b="1" i="1" spc="25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ES" sz="1800" b="1" i="1" spc="25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𝑴𝒆𝒋𝒐𝒓</m:t>
                        </m:r>
                        <m:r>
                          <a:rPr lang="es-ES" sz="1800" b="1" i="1" spc="25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s-ES" sz="1800" b="1" i="1" spc="25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𝒐𝒇𝒆𝒓𝒕𝒂</m:t>
                        </m:r>
                        <m:r>
                          <a:rPr lang="es-ES" sz="1800" b="1" i="1" spc="25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s-ES" sz="1800" b="1" i="1" spc="25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𝑶𝒇𝒆𝒓𝒕𝒂</m:t>
                        </m:r>
                        <m:r>
                          <a:rPr lang="es-ES" sz="1800" b="1" i="1" spc="25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s-ES" sz="1800" b="1" i="1" spc="25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𝒄𝒐𝒏𝒔𝒊𝒅𝒆𝒓𝒂𝒅𝒂</m:t>
                        </m:r>
                      </m:den>
                    </m:f>
                  </m:oMath>
                </a14:m>
                <a:r>
                  <a:rPr lang="es-ES" sz="1800" b="1" i="0" spc="25" dirty="0">
                    <a:effectLst/>
                    <a:latin typeface="Frutiger LT Std 55 Roman" panose="020B0602020204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 </a:t>
                </a:r>
                <a:endParaRPr lang="es-ES" sz="1800" b="1" dirty="0">
                  <a:effectLst/>
                  <a:latin typeface="Frutiger LT Std 55 Roman" panose="020B0602020204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57188" indent="-357188" algn="just"/>
                <a:endParaRPr lang="es-ES" dirty="0">
                  <a:solidFill>
                    <a:srgbClr val="000000"/>
                  </a:solidFill>
                  <a:latin typeface="Frutiger LT Std 55 Roman" panose="020B0602020204020204" pitchFamily="34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0DB315FE-EFE8-4087-8D47-23D9B6A9E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4" y="1558834"/>
                <a:ext cx="10476411" cy="4194931"/>
              </a:xfrm>
              <a:prstGeom prst="rect">
                <a:avLst/>
              </a:prstGeom>
              <a:blipFill>
                <a:blip r:embed="rId3"/>
                <a:stretch>
                  <a:fillRect l="-640" t="-872" r="-5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411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1486</Words>
  <Application>Microsoft Office PowerPoint</Application>
  <PresentationFormat>Panorámica</PresentationFormat>
  <Paragraphs>141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Frutiger LT Std 55 Roman</vt:lpstr>
      <vt:lpstr>FrutigerLTStd-Roman</vt:lpstr>
      <vt:lpstr>Open Sans</vt:lpstr>
      <vt:lpstr>Times New Roman</vt:lpstr>
      <vt:lpstr>Wingdings</vt:lpstr>
      <vt:lpstr>Tema de Office</vt:lpstr>
      <vt:lpstr>             ACUERDO MARCO PARA EL SUMINISTRO DE MATERIAL DE OFICINA Y CONSUMIBLES DE IMPRESIÓN PARA LA UMH  (Expediente 2022_AM_05)  </vt:lpstr>
      <vt:lpstr>Presentación de PowerPoint</vt:lpstr>
      <vt:lpstr>Presentación de PowerPoint</vt:lpstr>
      <vt:lpstr>Presentación de PowerPoint</vt:lpstr>
      <vt:lpstr>EMPRESAS ADJUDICATARIAS EN CADA UNO DE LOS LOTES: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“ACUERDO MARCO DE SUMINISTRO DE REACTIVOS, MATERIAL FUNGIBLE Y PEQUEÑO EQUIPAMIENTO EN LOS LABORATORIOS DE INNOVACIÓN, INVESTIGACIÓN Y DOCENCIA DE LA UNIVERSIDAD MIGUEL HERNÁNDEZ DE ELCHE”(Expediente 2019_00105)</dc:title>
  <dc:creator>Caturla Valiente, Luis Fernando</dc:creator>
  <cp:lastModifiedBy>Poveda Castillejo, Dolores</cp:lastModifiedBy>
  <cp:revision>106</cp:revision>
  <cp:lastPrinted>2023-02-22T08:54:28Z</cp:lastPrinted>
  <dcterms:created xsi:type="dcterms:W3CDTF">2021-05-14T07:05:15Z</dcterms:created>
  <dcterms:modified xsi:type="dcterms:W3CDTF">2023-02-24T07:53:08Z</dcterms:modified>
</cp:coreProperties>
</file>