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3"/>
  </p:notesMasterIdLst>
  <p:sldIdLst>
    <p:sldId id="256" r:id="rId2"/>
    <p:sldId id="258" r:id="rId3"/>
    <p:sldId id="257" r:id="rId4"/>
    <p:sldId id="261" r:id="rId5"/>
    <p:sldId id="266" r:id="rId6"/>
    <p:sldId id="276" r:id="rId7"/>
    <p:sldId id="262" r:id="rId8"/>
    <p:sldId id="267" r:id="rId9"/>
    <p:sldId id="269" r:id="rId10"/>
    <p:sldId id="268" r:id="rId11"/>
    <p:sldId id="271" r:id="rId12"/>
  </p:sldIdLst>
  <p:sldSz cx="12192000" cy="6858000"/>
  <p:notesSz cx="6797675" cy="9928225"/>
  <p:embeddedFontLst>
    <p:embeddedFont>
      <p:font typeface="Calibri" panose="020F0502020204030204" pitchFamily="34" charset="0"/>
      <p:regular r:id="rId14"/>
      <p:bold r:id="rId15"/>
      <p:italic r:id="rId16"/>
      <p:boldItalic r:id="rId17"/>
    </p:embeddedFont>
    <p:embeddedFont>
      <p:font typeface="Frutiger LT Std 55 Roman" panose="020B0602020204020204" pitchFamily="34" charset="0"/>
      <p:regular r:id="rId18"/>
      <p:bold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6" roundtripDataSignature="AMtx7mggMNesOcr91bp0rFbqQ/cl2bNF+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898D004-54AD-4927-82B9-DF90F1DB5FAA}">
  <a:tblStyle styleId="{B898D004-54AD-4927-82B9-DF90F1DB5FAA}"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b="off" i="off"/>
      <a:tcStyle>
        <a:tcBdr/>
        <a:fill>
          <a:solidFill>
            <a:srgbClr val="D0DEEF"/>
          </a:solidFill>
        </a:fill>
      </a:tcStyle>
    </a:band1H>
    <a:band2H>
      <a:tcTxStyle b="off" i="off"/>
      <a:tcStyle>
        <a:tcBdr/>
      </a:tcStyle>
    </a:band2H>
    <a:band1V>
      <a:tcTxStyle b="off" i="off"/>
      <a:tcStyle>
        <a:tcBdr/>
        <a:fill>
          <a:solidFill>
            <a:srgbClr val="D0DEEF"/>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39"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2.fntdata"/><Relationship Id="rId36" Type="http://customschemas.google.com/relationships/presentationmetadata" Target="metadata"/><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33150" y="744600"/>
            <a:ext cx="4532000" cy="37230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9750" y="4715900"/>
            <a:ext cx="5438125" cy="44677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9750" y="4715900"/>
            <a:ext cx="5438125" cy="4467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679750" y="4715900"/>
            <a:ext cx="5438125" cy="4467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1" name="Google Shape;91;p2: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17766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679750" y="4715900"/>
            <a:ext cx="5438125" cy="4467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1" name="Google Shape;91;p2: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21218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3:notes"/>
          <p:cNvSpPr txBox="1">
            <a:spLocks noGrp="1"/>
          </p:cNvSpPr>
          <p:nvPr>
            <p:ph type="body" idx="1"/>
          </p:nvPr>
        </p:nvSpPr>
        <p:spPr>
          <a:xfrm>
            <a:off x="679750" y="4715900"/>
            <a:ext cx="5438125" cy="4467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9" name="Google Shape;99;p3: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679750" y="4715900"/>
            <a:ext cx="5438125" cy="4467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1" name="Google Shape;91;p2: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6:notes"/>
          <p:cNvSpPr txBox="1">
            <a:spLocks noGrp="1"/>
          </p:cNvSpPr>
          <p:nvPr>
            <p:ph type="body" idx="1"/>
          </p:nvPr>
        </p:nvSpPr>
        <p:spPr>
          <a:xfrm>
            <a:off x="679750" y="4715900"/>
            <a:ext cx="5438125" cy="4467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6" name="Google Shape;146;p6: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679750" y="4715900"/>
            <a:ext cx="5438125" cy="4467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1" name="Google Shape;91;p2: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1218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679750" y="4715900"/>
            <a:ext cx="5438125" cy="4467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1" name="Google Shape;91;p2: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3806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679750" y="4715900"/>
            <a:ext cx="5438125" cy="4467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1" name="Google Shape;91;p2: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351338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679750" y="4715900"/>
            <a:ext cx="5438125" cy="4467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1" name="Google Shape;91;p2: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941216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679750" y="4715900"/>
            <a:ext cx="5438125" cy="4467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1" name="Google Shape;91;p2: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52391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1"/>
        <p:cNvGrpSpPr/>
        <p:nvPr/>
      </p:nvGrpSpPr>
      <p:grpSpPr>
        <a:xfrm>
          <a:off x="0" y="0"/>
          <a:ext cx="0" cy="0"/>
          <a:chOff x="0" y="0"/>
          <a:chExt cx="0" cy="0"/>
        </a:xfrm>
      </p:grpSpPr>
      <p:sp>
        <p:nvSpPr>
          <p:cNvPr id="12" name="Google Shape;12;p1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1"/>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1"/>
              <a:buNone/>
              <a:defRPr sz="1801"/>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2"/>
          <p:cNvSpPr txBox="1">
            <a:spLocks noGrp="1"/>
          </p:cNvSpPr>
          <p:nvPr>
            <p:ph type="dt" idx="10"/>
          </p:nvPr>
        </p:nvSpPr>
        <p:spPr>
          <a:xfrm>
            <a:off x="838201" y="6356352"/>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2"/>
          <p:cNvSpPr txBox="1">
            <a:spLocks noGrp="1"/>
          </p:cNvSpPr>
          <p:nvPr>
            <p:ph type="ftr" idx="11"/>
          </p:nvPr>
        </p:nvSpPr>
        <p:spPr>
          <a:xfrm>
            <a:off x="4038604" y="6356352"/>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2"/>
          <p:cNvSpPr txBox="1">
            <a:spLocks noGrp="1"/>
          </p:cNvSpPr>
          <p:nvPr>
            <p:ph type="sldNum" idx="12"/>
          </p:nvPr>
        </p:nvSpPr>
        <p:spPr>
          <a:xfrm>
            <a:off x="8610601"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22"/>
          <p:cNvSpPr txBox="1">
            <a:spLocks noGrp="1"/>
          </p:cNvSpPr>
          <p:nvPr>
            <p:ph type="title"/>
          </p:nvPr>
        </p:nvSpPr>
        <p:spPr>
          <a:xfrm rot="5400000">
            <a:off x="7133430"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2"/>
          <p:cNvSpPr txBox="1">
            <a:spLocks noGrp="1"/>
          </p:cNvSpPr>
          <p:nvPr>
            <p:ph type="body" idx="1"/>
          </p:nvPr>
        </p:nvSpPr>
        <p:spPr>
          <a:xfrm rot="5400000">
            <a:off x="1799430"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1"/>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2"/>
          <p:cNvSpPr txBox="1">
            <a:spLocks noGrp="1"/>
          </p:cNvSpPr>
          <p:nvPr>
            <p:ph type="dt" idx="10"/>
          </p:nvPr>
        </p:nvSpPr>
        <p:spPr>
          <a:xfrm>
            <a:off x="838201" y="6356352"/>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2"/>
          <p:cNvSpPr txBox="1">
            <a:spLocks noGrp="1"/>
          </p:cNvSpPr>
          <p:nvPr>
            <p:ph type="ftr" idx="11"/>
          </p:nvPr>
        </p:nvSpPr>
        <p:spPr>
          <a:xfrm>
            <a:off x="4038604" y="6356352"/>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2"/>
          <p:cNvSpPr txBox="1">
            <a:spLocks noGrp="1"/>
          </p:cNvSpPr>
          <p:nvPr>
            <p:ph type="sldNum" idx="12"/>
          </p:nvPr>
        </p:nvSpPr>
        <p:spPr>
          <a:xfrm>
            <a:off x="8610601"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7"/>
        <p:cNvGrpSpPr/>
        <p:nvPr/>
      </p:nvGrpSpPr>
      <p:grpSpPr>
        <a:xfrm>
          <a:off x="0" y="0"/>
          <a:ext cx="0" cy="0"/>
          <a:chOff x="0" y="0"/>
          <a:chExt cx="0" cy="0"/>
        </a:xfrm>
      </p:grpSpPr>
      <p:sp>
        <p:nvSpPr>
          <p:cNvPr id="18" name="Google Shape;18;p13"/>
          <p:cNvSpPr txBox="1">
            <a:spLocks noGrp="1"/>
          </p:cNvSpPr>
          <p:nvPr>
            <p:ph type="title"/>
          </p:nvPr>
        </p:nvSpPr>
        <p:spPr>
          <a:xfrm>
            <a:off x="838204"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3"/>
          <p:cNvSpPr txBox="1">
            <a:spLocks noGrp="1"/>
          </p:cNvSpPr>
          <p:nvPr>
            <p:ph type="body" idx="1"/>
          </p:nvPr>
        </p:nvSpPr>
        <p:spPr>
          <a:xfrm>
            <a:off x="838204"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1"/>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3"/>
          <p:cNvSpPr txBox="1">
            <a:spLocks noGrp="1"/>
          </p:cNvSpPr>
          <p:nvPr>
            <p:ph type="dt" idx="10"/>
          </p:nvPr>
        </p:nvSpPr>
        <p:spPr>
          <a:xfrm>
            <a:off x="838201" y="6356352"/>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3"/>
          <p:cNvSpPr txBox="1">
            <a:spLocks noGrp="1"/>
          </p:cNvSpPr>
          <p:nvPr>
            <p:ph type="ftr" idx="11"/>
          </p:nvPr>
        </p:nvSpPr>
        <p:spPr>
          <a:xfrm>
            <a:off x="4038604" y="6356352"/>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3"/>
          <p:cNvSpPr txBox="1">
            <a:spLocks noGrp="1"/>
          </p:cNvSpPr>
          <p:nvPr>
            <p:ph type="sldNum" idx="12"/>
          </p:nvPr>
        </p:nvSpPr>
        <p:spPr>
          <a:xfrm>
            <a:off x="8610601"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14"/>
          <p:cNvSpPr txBox="1">
            <a:spLocks noGrp="1"/>
          </p:cNvSpPr>
          <p:nvPr>
            <p:ph type="title"/>
          </p:nvPr>
        </p:nvSpPr>
        <p:spPr>
          <a:xfrm>
            <a:off x="831853"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4"/>
          <p:cNvSpPr txBox="1">
            <a:spLocks noGrp="1"/>
          </p:cNvSpPr>
          <p:nvPr>
            <p:ph type="body" idx="1"/>
          </p:nvPr>
        </p:nvSpPr>
        <p:spPr>
          <a:xfrm>
            <a:off x="831853" y="4589465"/>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1"/>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1"/>
              <a:buNone/>
              <a:defRPr sz="1801">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4"/>
          <p:cNvSpPr txBox="1">
            <a:spLocks noGrp="1"/>
          </p:cNvSpPr>
          <p:nvPr>
            <p:ph type="dt" idx="10"/>
          </p:nvPr>
        </p:nvSpPr>
        <p:spPr>
          <a:xfrm>
            <a:off x="838201" y="6356352"/>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4"/>
          <p:cNvSpPr txBox="1">
            <a:spLocks noGrp="1"/>
          </p:cNvSpPr>
          <p:nvPr>
            <p:ph type="ftr" idx="11"/>
          </p:nvPr>
        </p:nvSpPr>
        <p:spPr>
          <a:xfrm>
            <a:off x="4038604" y="6356352"/>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4"/>
          <p:cNvSpPr txBox="1">
            <a:spLocks noGrp="1"/>
          </p:cNvSpPr>
          <p:nvPr>
            <p:ph type="sldNum" idx="12"/>
          </p:nvPr>
        </p:nvSpPr>
        <p:spPr>
          <a:xfrm>
            <a:off x="8610601"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15"/>
          <p:cNvSpPr txBox="1">
            <a:spLocks noGrp="1"/>
          </p:cNvSpPr>
          <p:nvPr>
            <p:ph type="title"/>
          </p:nvPr>
        </p:nvSpPr>
        <p:spPr>
          <a:xfrm>
            <a:off x="838204"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5"/>
          <p:cNvSpPr txBox="1">
            <a:spLocks noGrp="1"/>
          </p:cNvSpPr>
          <p:nvPr>
            <p:ph type="body" idx="1"/>
          </p:nvPr>
        </p:nvSpPr>
        <p:spPr>
          <a:xfrm>
            <a:off x="838201"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1"/>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5"/>
          <p:cNvSpPr txBox="1">
            <a:spLocks noGrp="1"/>
          </p:cNvSpPr>
          <p:nvPr>
            <p:ph type="body" idx="2"/>
          </p:nvPr>
        </p:nvSpPr>
        <p:spPr>
          <a:xfrm>
            <a:off x="6172201"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1"/>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5"/>
          <p:cNvSpPr txBox="1">
            <a:spLocks noGrp="1"/>
          </p:cNvSpPr>
          <p:nvPr>
            <p:ph type="dt" idx="10"/>
          </p:nvPr>
        </p:nvSpPr>
        <p:spPr>
          <a:xfrm>
            <a:off x="838201" y="6356352"/>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5"/>
          <p:cNvSpPr txBox="1">
            <a:spLocks noGrp="1"/>
          </p:cNvSpPr>
          <p:nvPr>
            <p:ph type="ftr" idx="11"/>
          </p:nvPr>
        </p:nvSpPr>
        <p:spPr>
          <a:xfrm>
            <a:off x="4038604" y="6356352"/>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5"/>
          <p:cNvSpPr txBox="1">
            <a:spLocks noGrp="1"/>
          </p:cNvSpPr>
          <p:nvPr>
            <p:ph type="sldNum" idx="12"/>
          </p:nvPr>
        </p:nvSpPr>
        <p:spPr>
          <a:xfrm>
            <a:off x="8610601"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16"/>
          <p:cNvSpPr txBox="1">
            <a:spLocks noGrp="1"/>
          </p:cNvSpPr>
          <p:nvPr>
            <p:ph type="title"/>
          </p:nvPr>
        </p:nvSpPr>
        <p:spPr>
          <a:xfrm>
            <a:off x="839789"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839791"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1"/>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1"/>
              <a:buNone/>
              <a:defRPr sz="1801"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6"/>
          <p:cNvSpPr txBox="1">
            <a:spLocks noGrp="1"/>
          </p:cNvSpPr>
          <p:nvPr>
            <p:ph type="body" idx="2"/>
          </p:nvPr>
        </p:nvSpPr>
        <p:spPr>
          <a:xfrm>
            <a:off x="839791" y="2505076"/>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1"/>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6"/>
          <p:cNvSpPr txBox="1">
            <a:spLocks noGrp="1"/>
          </p:cNvSpPr>
          <p:nvPr>
            <p:ph type="body" idx="3"/>
          </p:nvPr>
        </p:nvSpPr>
        <p:spPr>
          <a:xfrm>
            <a:off x="6172203"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1"/>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1"/>
              <a:buNone/>
              <a:defRPr sz="1801"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6"/>
          <p:cNvSpPr txBox="1">
            <a:spLocks noGrp="1"/>
          </p:cNvSpPr>
          <p:nvPr>
            <p:ph type="body" idx="4"/>
          </p:nvPr>
        </p:nvSpPr>
        <p:spPr>
          <a:xfrm>
            <a:off x="6172203" y="2505076"/>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1"/>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6"/>
          <p:cNvSpPr txBox="1">
            <a:spLocks noGrp="1"/>
          </p:cNvSpPr>
          <p:nvPr>
            <p:ph type="dt" idx="10"/>
          </p:nvPr>
        </p:nvSpPr>
        <p:spPr>
          <a:xfrm>
            <a:off x="838201" y="6356352"/>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6"/>
          <p:cNvSpPr txBox="1">
            <a:spLocks noGrp="1"/>
          </p:cNvSpPr>
          <p:nvPr>
            <p:ph type="ftr" idx="11"/>
          </p:nvPr>
        </p:nvSpPr>
        <p:spPr>
          <a:xfrm>
            <a:off x="4038604" y="6356352"/>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6"/>
          <p:cNvSpPr txBox="1">
            <a:spLocks noGrp="1"/>
          </p:cNvSpPr>
          <p:nvPr>
            <p:ph type="sldNum" idx="12"/>
          </p:nvPr>
        </p:nvSpPr>
        <p:spPr>
          <a:xfrm>
            <a:off x="8610601"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17"/>
          <p:cNvSpPr txBox="1">
            <a:spLocks noGrp="1"/>
          </p:cNvSpPr>
          <p:nvPr>
            <p:ph type="title"/>
          </p:nvPr>
        </p:nvSpPr>
        <p:spPr>
          <a:xfrm>
            <a:off x="838204"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7"/>
          <p:cNvSpPr txBox="1">
            <a:spLocks noGrp="1"/>
          </p:cNvSpPr>
          <p:nvPr>
            <p:ph type="dt" idx="10"/>
          </p:nvPr>
        </p:nvSpPr>
        <p:spPr>
          <a:xfrm>
            <a:off x="838201" y="6356352"/>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7"/>
          <p:cNvSpPr txBox="1">
            <a:spLocks noGrp="1"/>
          </p:cNvSpPr>
          <p:nvPr>
            <p:ph type="ftr" idx="11"/>
          </p:nvPr>
        </p:nvSpPr>
        <p:spPr>
          <a:xfrm>
            <a:off x="4038604" y="6356352"/>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7"/>
          <p:cNvSpPr txBox="1">
            <a:spLocks noGrp="1"/>
          </p:cNvSpPr>
          <p:nvPr>
            <p:ph type="sldNum" idx="12"/>
          </p:nvPr>
        </p:nvSpPr>
        <p:spPr>
          <a:xfrm>
            <a:off x="8610601"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9"/>
          <p:cNvSpPr txBox="1">
            <a:spLocks noGrp="1"/>
          </p:cNvSpPr>
          <p:nvPr>
            <p:ph type="title"/>
          </p:nvPr>
        </p:nvSpPr>
        <p:spPr>
          <a:xfrm>
            <a:off x="839791" y="457200"/>
            <a:ext cx="3932236"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9"/>
          <p:cNvSpPr txBox="1">
            <a:spLocks noGrp="1"/>
          </p:cNvSpPr>
          <p:nvPr>
            <p:ph type="body" idx="1"/>
          </p:nvPr>
        </p:nvSpPr>
        <p:spPr>
          <a:xfrm>
            <a:off x="5183190" y="987425"/>
            <a:ext cx="6172201"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1"/>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9"/>
          <p:cNvSpPr txBox="1">
            <a:spLocks noGrp="1"/>
          </p:cNvSpPr>
          <p:nvPr>
            <p:ph type="body" idx="2"/>
          </p:nvPr>
        </p:nvSpPr>
        <p:spPr>
          <a:xfrm>
            <a:off x="839791" y="2057400"/>
            <a:ext cx="3932236"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1"/>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1"/>
              <a:buNone/>
              <a:defRPr sz="1401"/>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1"/>
              <a:buNone/>
              <a:defRPr sz="1001"/>
            </a:lvl4pPr>
            <a:lvl5pPr marL="2286000" lvl="4" indent="-228600" algn="l">
              <a:lnSpc>
                <a:spcPct val="90000"/>
              </a:lnSpc>
              <a:spcBef>
                <a:spcPts val="500"/>
              </a:spcBef>
              <a:spcAft>
                <a:spcPts val="0"/>
              </a:spcAft>
              <a:buClr>
                <a:schemeClr val="dk1"/>
              </a:buClr>
              <a:buSzPts val="1001"/>
              <a:buNone/>
              <a:defRPr sz="1001"/>
            </a:lvl5pPr>
            <a:lvl6pPr marL="2743200" lvl="5" indent="-228600" algn="l">
              <a:lnSpc>
                <a:spcPct val="90000"/>
              </a:lnSpc>
              <a:spcBef>
                <a:spcPts val="500"/>
              </a:spcBef>
              <a:spcAft>
                <a:spcPts val="0"/>
              </a:spcAft>
              <a:buClr>
                <a:schemeClr val="dk1"/>
              </a:buClr>
              <a:buSzPts val="1001"/>
              <a:buNone/>
              <a:defRPr sz="1001"/>
            </a:lvl6pPr>
            <a:lvl7pPr marL="3200400" lvl="6" indent="-228600" algn="l">
              <a:lnSpc>
                <a:spcPct val="90000"/>
              </a:lnSpc>
              <a:spcBef>
                <a:spcPts val="500"/>
              </a:spcBef>
              <a:spcAft>
                <a:spcPts val="0"/>
              </a:spcAft>
              <a:buClr>
                <a:schemeClr val="dk1"/>
              </a:buClr>
              <a:buSzPts val="1001"/>
              <a:buNone/>
              <a:defRPr sz="1001"/>
            </a:lvl7pPr>
            <a:lvl8pPr marL="3657600" lvl="7" indent="-228600" algn="l">
              <a:lnSpc>
                <a:spcPct val="90000"/>
              </a:lnSpc>
              <a:spcBef>
                <a:spcPts val="500"/>
              </a:spcBef>
              <a:spcAft>
                <a:spcPts val="0"/>
              </a:spcAft>
              <a:buClr>
                <a:schemeClr val="dk1"/>
              </a:buClr>
              <a:buSzPts val="1001"/>
              <a:buNone/>
              <a:defRPr sz="1001"/>
            </a:lvl8pPr>
            <a:lvl9pPr marL="4114800" lvl="8" indent="-228600" algn="l">
              <a:lnSpc>
                <a:spcPct val="90000"/>
              </a:lnSpc>
              <a:spcBef>
                <a:spcPts val="500"/>
              </a:spcBef>
              <a:spcAft>
                <a:spcPts val="0"/>
              </a:spcAft>
              <a:buClr>
                <a:schemeClr val="dk1"/>
              </a:buClr>
              <a:buSzPts val="1001"/>
              <a:buNone/>
              <a:defRPr sz="1001"/>
            </a:lvl9pPr>
          </a:lstStyle>
          <a:p>
            <a:endParaRPr/>
          </a:p>
        </p:txBody>
      </p:sp>
      <p:sp>
        <p:nvSpPr>
          <p:cNvPr id="58" name="Google Shape;58;p19"/>
          <p:cNvSpPr txBox="1">
            <a:spLocks noGrp="1"/>
          </p:cNvSpPr>
          <p:nvPr>
            <p:ph type="dt" idx="10"/>
          </p:nvPr>
        </p:nvSpPr>
        <p:spPr>
          <a:xfrm>
            <a:off x="838201" y="6356352"/>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9"/>
          <p:cNvSpPr txBox="1">
            <a:spLocks noGrp="1"/>
          </p:cNvSpPr>
          <p:nvPr>
            <p:ph type="ftr" idx="11"/>
          </p:nvPr>
        </p:nvSpPr>
        <p:spPr>
          <a:xfrm>
            <a:off x="4038604" y="6356352"/>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9"/>
          <p:cNvSpPr txBox="1">
            <a:spLocks noGrp="1"/>
          </p:cNvSpPr>
          <p:nvPr>
            <p:ph type="sldNum" idx="12"/>
          </p:nvPr>
        </p:nvSpPr>
        <p:spPr>
          <a:xfrm>
            <a:off x="8610601"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20"/>
          <p:cNvSpPr txBox="1">
            <a:spLocks noGrp="1"/>
          </p:cNvSpPr>
          <p:nvPr>
            <p:ph type="title"/>
          </p:nvPr>
        </p:nvSpPr>
        <p:spPr>
          <a:xfrm>
            <a:off x="839791" y="457200"/>
            <a:ext cx="3932236"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0"/>
          <p:cNvSpPr>
            <a:spLocks noGrp="1"/>
          </p:cNvSpPr>
          <p:nvPr>
            <p:ph type="pic" idx="2"/>
          </p:nvPr>
        </p:nvSpPr>
        <p:spPr>
          <a:xfrm>
            <a:off x="5183190" y="987425"/>
            <a:ext cx="6172201" cy="4873625"/>
          </a:xfrm>
          <a:prstGeom prst="rect">
            <a:avLst/>
          </a:prstGeom>
          <a:noFill/>
          <a:ln>
            <a:noFill/>
          </a:ln>
        </p:spPr>
      </p:sp>
      <p:sp>
        <p:nvSpPr>
          <p:cNvPr id="64" name="Google Shape;64;p20"/>
          <p:cNvSpPr txBox="1">
            <a:spLocks noGrp="1"/>
          </p:cNvSpPr>
          <p:nvPr>
            <p:ph type="body" idx="1"/>
          </p:nvPr>
        </p:nvSpPr>
        <p:spPr>
          <a:xfrm>
            <a:off x="839791" y="2057400"/>
            <a:ext cx="3932236"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1"/>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1"/>
              <a:buNone/>
              <a:defRPr sz="1401"/>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1"/>
              <a:buNone/>
              <a:defRPr sz="1001"/>
            </a:lvl4pPr>
            <a:lvl5pPr marL="2286000" lvl="4" indent="-228600" algn="l">
              <a:lnSpc>
                <a:spcPct val="90000"/>
              </a:lnSpc>
              <a:spcBef>
                <a:spcPts val="500"/>
              </a:spcBef>
              <a:spcAft>
                <a:spcPts val="0"/>
              </a:spcAft>
              <a:buClr>
                <a:schemeClr val="dk1"/>
              </a:buClr>
              <a:buSzPts val="1001"/>
              <a:buNone/>
              <a:defRPr sz="1001"/>
            </a:lvl5pPr>
            <a:lvl6pPr marL="2743200" lvl="5" indent="-228600" algn="l">
              <a:lnSpc>
                <a:spcPct val="90000"/>
              </a:lnSpc>
              <a:spcBef>
                <a:spcPts val="500"/>
              </a:spcBef>
              <a:spcAft>
                <a:spcPts val="0"/>
              </a:spcAft>
              <a:buClr>
                <a:schemeClr val="dk1"/>
              </a:buClr>
              <a:buSzPts val="1001"/>
              <a:buNone/>
              <a:defRPr sz="1001"/>
            </a:lvl6pPr>
            <a:lvl7pPr marL="3200400" lvl="6" indent="-228600" algn="l">
              <a:lnSpc>
                <a:spcPct val="90000"/>
              </a:lnSpc>
              <a:spcBef>
                <a:spcPts val="500"/>
              </a:spcBef>
              <a:spcAft>
                <a:spcPts val="0"/>
              </a:spcAft>
              <a:buClr>
                <a:schemeClr val="dk1"/>
              </a:buClr>
              <a:buSzPts val="1001"/>
              <a:buNone/>
              <a:defRPr sz="1001"/>
            </a:lvl7pPr>
            <a:lvl8pPr marL="3657600" lvl="7" indent="-228600" algn="l">
              <a:lnSpc>
                <a:spcPct val="90000"/>
              </a:lnSpc>
              <a:spcBef>
                <a:spcPts val="500"/>
              </a:spcBef>
              <a:spcAft>
                <a:spcPts val="0"/>
              </a:spcAft>
              <a:buClr>
                <a:schemeClr val="dk1"/>
              </a:buClr>
              <a:buSzPts val="1001"/>
              <a:buNone/>
              <a:defRPr sz="1001"/>
            </a:lvl8pPr>
            <a:lvl9pPr marL="4114800" lvl="8" indent="-228600" algn="l">
              <a:lnSpc>
                <a:spcPct val="90000"/>
              </a:lnSpc>
              <a:spcBef>
                <a:spcPts val="500"/>
              </a:spcBef>
              <a:spcAft>
                <a:spcPts val="0"/>
              </a:spcAft>
              <a:buClr>
                <a:schemeClr val="dk1"/>
              </a:buClr>
              <a:buSzPts val="1001"/>
              <a:buNone/>
              <a:defRPr sz="1001"/>
            </a:lvl9pPr>
          </a:lstStyle>
          <a:p>
            <a:endParaRPr/>
          </a:p>
        </p:txBody>
      </p:sp>
      <p:sp>
        <p:nvSpPr>
          <p:cNvPr id="65" name="Google Shape;65;p20"/>
          <p:cNvSpPr txBox="1">
            <a:spLocks noGrp="1"/>
          </p:cNvSpPr>
          <p:nvPr>
            <p:ph type="dt" idx="10"/>
          </p:nvPr>
        </p:nvSpPr>
        <p:spPr>
          <a:xfrm>
            <a:off x="838201" y="6356352"/>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0"/>
          <p:cNvSpPr txBox="1">
            <a:spLocks noGrp="1"/>
          </p:cNvSpPr>
          <p:nvPr>
            <p:ph type="ftr" idx="11"/>
          </p:nvPr>
        </p:nvSpPr>
        <p:spPr>
          <a:xfrm>
            <a:off x="4038604" y="6356352"/>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0"/>
          <p:cNvSpPr txBox="1">
            <a:spLocks noGrp="1"/>
          </p:cNvSpPr>
          <p:nvPr>
            <p:ph type="sldNum" idx="12"/>
          </p:nvPr>
        </p:nvSpPr>
        <p:spPr>
          <a:xfrm>
            <a:off x="8610601"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21"/>
          <p:cNvSpPr txBox="1">
            <a:spLocks noGrp="1"/>
          </p:cNvSpPr>
          <p:nvPr>
            <p:ph type="title"/>
          </p:nvPr>
        </p:nvSpPr>
        <p:spPr>
          <a:xfrm>
            <a:off x="838204"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1"/>
          <p:cNvSpPr txBox="1">
            <a:spLocks noGrp="1"/>
          </p:cNvSpPr>
          <p:nvPr>
            <p:ph type="body" idx="1"/>
          </p:nvPr>
        </p:nvSpPr>
        <p:spPr>
          <a:xfrm rot="5400000">
            <a:off x="3920335"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1"/>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1"/>
          <p:cNvSpPr txBox="1">
            <a:spLocks noGrp="1"/>
          </p:cNvSpPr>
          <p:nvPr>
            <p:ph type="dt" idx="10"/>
          </p:nvPr>
        </p:nvSpPr>
        <p:spPr>
          <a:xfrm>
            <a:off x="838201" y="6356352"/>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1"/>
          <p:cNvSpPr txBox="1">
            <a:spLocks noGrp="1"/>
          </p:cNvSpPr>
          <p:nvPr>
            <p:ph type="ftr" idx="11"/>
          </p:nvPr>
        </p:nvSpPr>
        <p:spPr>
          <a:xfrm>
            <a:off x="4038604" y="6356352"/>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1"/>
          <p:cNvSpPr txBox="1">
            <a:spLocks noGrp="1"/>
          </p:cNvSpPr>
          <p:nvPr>
            <p:ph type="sldNum" idx="12"/>
          </p:nvPr>
        </p:nvSpPr>
        <p:spPr>
          <a:xfrm>
            <a:off x="8610601"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1"/>
          <p:cNvSpPr txBox="1">
            <a:spLocks noGrp="1"/>
          </p:cNvSpPr>
          <p:nvPr>
            <p:ph type="title"/>
          </p:nvPr>
        </p:nvSpPr>
        <p:spPr>
          <a:xfrm>
            <a:off x="838204"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1"/>
          <p:cNvSpPr txBox="1">
            <a:spLocks noGrp="1"/>
          </p:cNvSpPr>
          <p:nvPr>
            <p:ph type="body" idx="1"/>
          </p:nvPr>
        </p:nvSpPr>
        <p:spPr>
          <a:xfrm>
            <a:off x="838204"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1"/>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63" algn="l" rtl="0">
              <a:lnSpc>
                <a:spcPct val="90000"/>
              </a:lnSpc>
              <a:spcBef>
                <a:spcPts val="500"/>
              </a:spcBef>
              <a:spcAft>
                <a:spcPts val="0"/>
              </a:spcAft>
              <a:buClr>
                <a:schemeClr val="dk1"/>
              </a:buClr>
              <a:buSzPts val="1801"/>
              <a:buFont typeface="Arial"/>
              <a:buChar char="•"/>
              <a:defRPr sz="1801" b="0" i="0" u="none" strike="noStrike" cap="none">
                <a:solidFill>
                  <a:schemeClr val="dk1"/>
                </a:solidFill>
                <a:latin typeface="Calibri"/>
                <a:ea typeface="Calibri"/>
                <a:cs typeface="Calibri"/>
                <a:sym typeface="Calibri"/>
              </a:defRPr>
            </a:lvl4pPr>
            <a:lvl5pPr marL="2286000" marR="0" lvl="4" indent="-342963" algn="l" rtl="0">
              <a:lnSpc>
                <a:spcPct val="90000"/>
              </a:lnSpc>
              <a:spcBef>
                <a:spcPts val="500"/>
              </a:spcBef>
              <a:spcAft>
                <a:spcPts val="0"/>
              </a:spcAft>
              <a:buClr>
                <a:schemeClr val="dk1"/>
              </a:buClr>
              <a:buSzPts val="1801"/>
              <a:buFont typeface="Arial"/>
              <a:buChar char="•"/>
              <a:defRPr sz="1801" b="0" i="0" u="none" strike="noStrike" cap="none">
                <a:solidFill>
                  <a:schemeClr val="dk1"/>
                </a:solidFill>
                <a:latin typeface="Calibri"/>
                <a:ea typeface="Calibri"/>
                <a:cs typeface="Calibri"/>
                <a:sym typeface="Calibri"/>
              </a:defRPr>
            </a:lvl5pPr>
            <a:lvl6pPr marL="2743200" marR="0" lvl="5" indent="-342963" algn="l" rtl="0">
              <a:lnSpc>
                <a:spcPct val="90000"/>
              </a:lnSpc>
              <a:spcBef>
                <a:spcPts val="500"/>
              </a:spcBef>
              <a:spcAft>
                <a:spcPts val="0"/>
              </a:spcAft>
              <a:buClr>
                <a:schemeClr val="dk1"/>
              </a:buClr>
              <a:buSzPts val="1801"/>
              <a:buFont typeface="Arial"/>
              <a:buChar char="•"/>
              <a:defRPr sz="1801" b="0" i="0" u="none" strike="noStrike" cap="none">
                <a:solidFill>
                  <a:schemeClr val="dk1"/>
                </a:solidFill>
                <a:latin typeface="Calibri"/>
                <a:ea typeface="Calibri"/>
                <a:cs typeface="Calibri"/>
                <a:sym typeface="Calibri"/>
              </a:defRPr>
            </a:lvl6pPr>
            <a:lvl7pPr marL="3200400" marR="0" lvl="6" indent="-342963" algn="l" rtl="0">
              <a:lnSpc>
                <a:spcPct val="90000"/>
              </a:lnSpc>
              <a:spcBef>
                <a:spcPts val="500"/>
              </a:spcBef>
              <a:spcAft>
                <a:spcPts val="0"/>
              </a:spcAft>
              <a:buClr>
                <a:schemeClr val="dk1"/>
              </a:buClr>
              <a:buSzPts val="1801"/>
              <a:buFont typeface="Arial"/>
              <a:buChar char="•"/>
              <a:defRPr sz="1801" b="0" i="0" u="none" strike="noStrike" cap="none">
                <a:solidFill>
                  <a:schemeClr val="dk1"/>
                </a:solidFill>
                <a:latin typeface="Calibri"/>
                <a:ea typeface="Calibri"/>
                <a:cs typeface="Calibri"/>
                <a:sym typeface="Calibri"/>
              </a:defRPr>
            </a:lvl7pPr>
            <a:lvl8pPr marL="3657600" marR="0" lvl="7" indent="-342963" algn="l" rtl="0">
              <a:lnSpc>
                <a:spcPct val="90000"/>
              </a:lnSpc>
              <a:spcBef>
                <a:spcPts val="500"/>
              </a:spcBef>
              <a:spcAft>
                <a:spcPts val="0"/>
              </a:spcAft>
              <a:buClr>
                <a:schemeClr val="dk1"/>
              </a:buClr>
              <a:buSzPts val="1801"/>
              <a:buFont typeface="Arial"/>
              <a:buChar char="•"/>
              <a:defRPr sz="1801" b="0" i="0" u="none" strike="noStrike" cap="none">
                <a:solidFill>
                  <a:schemeClr val="dk1"/>
                </a:solidFill>
                <a:latin typeface="Calibri"/>
                <a:ea typeface="Calibri"/>
                <a:cs typeface="Calibri"/>
                <a:sym typeface="Calibri"/>
              </a:defRPr>
            </a:lvl8pPr>
            <a:lvl9pPr marL="4114800" marR="0" lvl="8" indent="-342963" algn="l" rtl="0">
              <a:lnSpc>
                <a:spcPct val="90000"/>
              </a:lnSpc>
              <a:spcBef>
                <a:spcPts val="500"/>
              </a:spcBef>
              <a:spcAft>
                <a:spcPts val="0"/>
              </a:spcAft>
              <a:buClr>
                <a:schemeClr val="dk1"/>
              </a:buClr>
              <a:buSzPts val="1801"/>
              <a:buFont typeface="Arial"/>
              <a:buChar char="•"/>
              <a:defRPr sz="1801" b="0" i="0" u="none" strike="noStrike" cap="none">
                <a:solidFill>
                  <a:schemeClr val="dk1"/>
                </a:solidFill>
                <a:latin typeface="Calibri"/>
                <a:ea typeface="Calibri"/>
                <a:cs typeface="Calibri"/>
                <a:sym typeface="Calibri"/>
              </a:defRPr>
            </a:lvl9pPr>
          </a:lstStyle>
          <a:p>
            <a:endParaRPr/>
          </a:p>
        </p:txBody>
      </p:sp>
      <p:sp>
        <p:nvSpPr>
          <p:cNvPr id="8" name="Google Shape;8;p11"/>
          <p:cNvSpPr txBox="1">
            <a:spLocks noGrp="1"/>
          </p:cNvSpPr>
          <p:nvPr>
            <p:ph type="dt" idx="10"/>
          </p:nvPr>
        </p:nvSpPr>
        <p:spPr>
          <a:xfrm>
            <a:off x="838201" y="6356352"/>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1"/>
          <p:cNvSpPr txBox="1">
            <a:spLocks noGrp="1"/>
          </p:cNvSpPr>
          <p:nvPr>
            <p:ph type="ftr" idx="11"/>
          </p:nvPr>
        </p:nvSpPr>
        <p:spPr>
          <a:xfrm>
            <a:off x="4038604" y="6356352"/>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1"/>
          <p:cNvSpPr txBox="1">
            <a:spLocks noGrp="1"/>
          </p:cNvSpPr>
          <p:nvPr>
            <p:ph type="sldNum" idx="12"/>
          </p:nvPr>
        </p:nvSpPr>
        <p:spPr>
          <a:xfrm>
            <a:off x="8610601"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contrataciondelestado.es/wps/wcm/connect/PLACE_es/Site/area/docAccCmpnt?srv=cmpnt&amp;cmpntname=GetDocumentsById&amp;source=library&amp;DocumentIdParam=86e380f4-aabf-41db-bcfb-cd1d74ce5fa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contrataciondelestado.es/wps/wcm/connect/PLACE_es/Site/area/docAccCmpnt?srv=cmpnt&amp;cmpntname=GetDocumentsById&amp;source=library&amp;DocumentIdParam=b1b451c3-1788-4c6f-a348-64a951a53ff1"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ontrataciondelestado.es/wps/wcm/connect/PLACE_es/Site/area/docAccCmpnt?srv=cmpnt&amp;cmpntname=GetDocumentsById&amp;source=library&amp;DocumentIdParam=b1b451c3-1788-4c6f-a348-64a951a53ff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contrataciondelestado.es/wps/wcm/connect/PLACE_es/Site/area/docAccCmpnt?srv=cmpnt&amp;cmpntname=GetDocumentsById&amp;source=library&amp;DocumentIdParam=4e811c87-4370-438f-bd02-7a229edad260"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Calibri"/>
                <a:ea typeface="Calibri"/>
                <a:cs typeface="Calibri"/>
                <a:sym typeface="Calibri"/>
              </a:rPr>
              <a:t>SERVICIO DE PLANIFICACIÓN Y SEGUIMIENTO DE LA CONTRATACIÓN</a:t>
            </a:r>
            <a:br>
              <a:rPr lang="es-ES" sz="1600" b="1" dirty="0">
                <a:solidFill>
                  <a:schemeClr val="lt1"/>
                </a:solidFill>
                <a:latin typeface="Calibri"/>
                <a:ea typeface="Calibri"/>
                <a:cs typeface="Calibri"/>
                <a:sym typeface="Calibri"/>
              </a:rPr>
            </a:br>
            <a:endParaRPr sz="1800" dirty="0">
              <a:solidFill>
                <a:schemeClr val="lt1"/>
              </a:solidFill>
              <a:latin typeface="Calibri"/>
              <a:ea typeface="Calibri"/>
              <a:cs typeface="Calibri"/>
              <a:sym typeface="Calibri"/>
            </a:endParaRPr>
          </a:p>
        </p:txBody>
      </p:sp>
      <p:sp>
        <p:nvSpPr>
          <p:cNvPr id="85" name="Google Shape;85;p1"/>
          <p:cNvSpPr/>
          <p:nvPr/>
        </p:nvSpPr>
        <p:spPr>
          <a:xfrm>
            <a:off x="981487" y="1480576"/>
            <a:ext cx="10229021" cy="3896848"/>
          </a:xfrm>
          <a:prstGeom prst="rect">
            <a:avLst/>
          </a:prstGeom>
          <a:solidFill>
            <a:schemeClr val="lt1"/>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6" name="Google Shape;86;p1"/>
          <p:cNvSpPr/>
          <p:nvPr/>
        </p:nvSpPr>
        <p:spPr>
          <a:xfrm>
            <a:off x="1865773" y="1736436"/>
            <a:ext cx="8460447" cy="3445164"/>
          </a:xfrm>
          <a:prstGeom prst="roundRect">
            <a:avLst>
              <a:gd name="adj" fmla="val 16667"/>
            </a:avLst>
          </a:prstGeom>
          <a:solidFill>
            <a:schemeClr val="lt1"/>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600"/>
              <a:buFont typeface="Arial"/>
              <a:buNone/>
            </a:pPr>
            <a:r>
              <a:rPr lang="es-ES" sz="3600" b="1" i="0" u="none" strike="noStrike" cap="none" dirty="0">
                <a:solidFill>
                  <a:schemeClr val="dk1"/>
                </a:solidFill>
                <a:latin typeface="Calibri"/>
                <a:ea typeface="Calibri"/>
                <a:cs typeface="Calibri"/>
                <a:sym typeface="Calibri"/>
              </a:rPr>
              <a:t>“ACUERDO MARCO PARA LA PRESTACIÓN DEL SERVICIO DE TRANSPORTE DE VIAJEROS EN AUTOBÚS PARA LA REALIZACIÓN DE ACTIVIDADES DE LA UNIVERSIDAD MIGUEL HERNÁNDEZ DE ELCHE ”(Expediente 2022_AM_03)</a:t>
            </a:r>
            <a:endParaRPr sz="3600" b="1" i="0" u="none" strike="noStrike" cap="none" dirty="0">
              <a:solidFill>
                <a:schemeClr val="dk1"/>
              </a:solidFill>
              <a:latin typeface="Calibri"/>
              <a:ea typeface="Calibri"/>
              <a:cs typeface="Calibri"/>
              <a:sym typeface="Calibri"/>
            </a:endParaRPr>
          </a:p>
        </p:txBody>
      </p:sp>
      <p:sp>
        <p:nvSpPr>
          <p:cNvPr id="87" name="Google Shape;87;p1"/>
          <p:cNvSpPr txBox="1">
            <a:spLocks noGrp="1"/>
          </p:cNvSpPr>
          <p:nvPr>
            <p:ph type="ctrTitle"/>
          </p:nvPr>
        </p:nvSpPr>
        <p:spPr>
          <a:xfrm>
            <a:off x="0" y="0"/>
            <a:ext cx="12192000" cy="1155600"/>
          </a:xfrm>
          <a:prstGeom prst="rect">
            <a:avLst/>
          </a:prstGeom>
          <a:solidFill>
            <a:srgbClr val="B93835"/>
          </a:solidFill>
          <a:ln w="9525" cap="flat" cmpd="sng">
            <a:solidFill>
              <a:srgbClr val="B93835"/>
            </a:solidFill>
            <a:prstDash val="solid"/>
            <a:round/>
            <a:headEnd type="none" w="sm" len="sm"/>
            <a:tailEnd type="none" w="sm" len="sm"/>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s-ES">
                <a:solidFill>
                  <a:schemeClr val="lt1"/>
                </a:solidFill>
              </a:rPr>
              <a:t> </a:t>
            </a:r>
            <a:endParaRPr>
              <a:solidFill>
                <a:schemeClr val="lt1"/>
              </a:solidFill>
              <a:latin typeface="Calibri"/>
              <a:ea typeface="Calibri"/>
              <a:cs typeface="Calibri"/>
              <a:sym typeface="Calibri"/>
            </a:endParaRPr>
          </a:p>
        </p:txBody>
      </p:sp>
      <p:pic>
        <p:nvPicPr>
          <p:cNvPr id="88" name="Google Shape;88;p1"/>
          <p:cNvPicPr preferRelativeResize="0"/>
          <p:nvPr/>
        </p:nvPicPr>
        <p:blipFill rotWithShape="1">
          <a:blip r:embed="rId3">
            <a:alphaModFix/>
          </a:blip>
          <a:srcRect/>
          <a:stretch/>
        </p:blipFill>
        <p:spPr>
          <a:xfrm>
            <a:off x="127829" y="96224"/>
            <a:ext cx="823031" cy="96325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2"/>
          <p:cNvSpPr txBox="1">
            <a:spLocks noGrp="1"/>
          </p:cNvSpPr>
          <p:nvPr>
            <p:ph type="body" idx="1"/>
          </p:nvPr>
        </p:nvSpPr>
        <p:spPr>
          <a:xfrm>
            <a:off x="838204" y="989045"/>
            <a:ext cx="10515600" cy="5187918"/>
          </a:xfrm>
          <a:prstGeom prst="rect">
            <a:avLst/>
          </a:prstGeom>
          <a:noFill/>
          <a:ln>
            <a:noFill/>
          </a:ln>
        </p:spPr>
        <p:txBody>
          <a:bodyPr spcFirstLastPara="1" wrap="square" lIns="91425" tIns="45700" rIns="91425" bIns="45700" anchor="t" anchorCtr="0">
            <a:normAutofit fontScale="40000" lnSpcReduction="20000"/>
          </a:bodyPr>
          <a:lstStyle/>
          <a:p>
            <a:pPr marL="0" indent="0" algn="just">
              <a:buNone/>
            </a:pPr>
            <a:endParaRPr lang="es-ES" sz="2800" b="1" i="1" dirty="0"/>
          </a:p>
          <a:p>
            <a:pPr marL="114300" indent="0" algn="just">
              <a:buNone/>
            </a:pPr>
            <a:r>
              <a:rPr lang="es-ES" sz="5000" b="1" i="1" dirty="0">
                <a:latin typeface="Frutiger LT Std 55 Roman" panose="020B0602020204020204" pitchFamily="34" charset="0"/>
              </a:rPr>
              <a:t>Si el importe del valor estimado fuese igual o superior a 1.000€ (sin IVA):</a:t>
            </a:r>
          </a:p>
          <a:p>
            <a:pPr marL="354013" indent="3175">
              <a:lnSpc>
                <a:spcPct val="110000"/>
              </a:lnSpc>
              <a:buNone/>
            </a:pPr>
            <a:r>
              <a:rPr lang="es-ES" b="1" dirty="0">
                <a:solidFill>
                  <a:srgbClr val="000000"/>
                </a:solidFill>
                <a:latin typeface="Frutiger LT Std 55 Roman" panose="020B0602020204020204"/>
              </a:rPr>
              <a:t>1. </a:t>
            </a:r>
            <a:r>
              <a:rPr lang="es-ES" dirty="0">
                <a:solidFill>
                  <a:srgbClr val="000000"/>
                </a:solidFill>
                <a:latin typeface="Frutiger LT Std 55 Roman" panose="020B0602020204020204"/>
              </a:rPr>
              <a:t>Se invitará a</a:t>
            </a:r>
            <a:r>
              <a:rPr lang="es-ES" b="1" dirty="0">
                <a:solidFill>
                  <a:srgbClr val="000000"/>
                </a:solidFill>
                <a:latin typeface="Frutiger LT Std 55 Roman" panose="020B0602020204020204"/>
              </a:rPr>
              <a:t> todas </a:t>
            </a:r>
            <a:r>
              <a:rPr lang="es-ES" dirty="0">
                <a:solidFill>
                  <a:srgbClr val="000000"/>
                </a:solidFill>
                <a:latin typeface="Frutiger LT Std 55 Roman" panose="020B0602020204020204"/>
              </a:rPr>
              <a:t>las empresas adjudicatarias del Acuerdo Marco.</a:t>
            </a:r>
          </a:p>
          <a:p>
            <a:pPr marL="354013" indent="3175">
              <a:lnSpc>
                <a:spcPct val="110000"/>
              </a:lnSpc>
              <a:buNone/>
            </a:pPr>
            <a:r>
              <a:rPr lang="es-ES" b="1" dirty="0">
                <a:solidFill>
                  <a:srgbClr val="000000"/>
                </a:solidFill>
                <a:latin typeface="Frutiger LT Std 55 Roman" panose="020B0602020204020204"/>
              </a:rPr>
              <a:t>2. </a:t>
            </a:r>
            <a:r>
              <a:rPr lang="es-ES" dirty="0">
                <a:solidFill>
                  <a:srgbClr val="000000"/>
                </a:solidFill>
                <a:latin typeface="Frutiger LT Std 55 Roman" panose="020B0602020204020204"/>
              </a:rPr>
              <a:t>Las empresas parte del acuerdo marco, invitadas a la licitación, estarán obligadas a presentar oferta válida, en los términos fijados en este PCAP.</a:t>
            </a:r>
          </a:p>
          <a:p>
            <a:pPr marL="354013" indent="3175" algn="just">
              <a:lnSpc>
                <a:spcPct val="110000"/>
              </a:lnSpc>
              <a:buNone/>
            </a:pPr>
            <a:r>
              <a:rPr lang="es-ES" b="1" dirty="0">
                <a:solidFill>
                  <a:srgbClr val="000000"/>
                </a:solidFill>
                <a:latin typeface="Frutiger LT Std 55 Roman" panose="020B0602020204020204"/>
              </a:rPr>
              <a:t>3</a:t>
            </a:r>
            <a:r>
              <a:rPr lang="es-ES" dirty="0">
                <a:solidFill>
                  <a:srgbClr val="000000"/>
                </a:solidFill>
                <a:latin typeface="Frutiger LT Std 55 Roman" panose="020B0602020204020204"/>
              </a:rPr>
              <a:t>. Las invitaciones se remitirán por medios electrónicos, dejando constancia de la fecha de su realización, y la oferta se presentará por escrito según el modelo que se adjunte a la invitación para cada contrato basado. Su contenido será confidencial hasta el momento fijado para su apertura. En todos los casos las empresas, presentarán su oferta económica con el importe correspondiente al IVA repercutido como partida independiente.</a:t>
            </a:r>
          </a:p>
          <a:p>
            <a:pPr marL="354013" indent="3175" algn="just">
              <a:lnSpc>
                <a:spcPct val="110000"/>
              </a:lnSpc>
              <a:buNone/>
            </a:pPr>
            <a:r>
              <a:rPr lang="es-ES" b="1" dirty="0">
                <a:solidFill>
                  <a:srgbClr val="000000"/>
                </a:solidFill>
                <a:latin typeface="Frutiger LT Std 55 Roman" panose="020B0602020204020204"/>
              </a:rPr>
              <a:t>4. </a:t>
            </a:r>
            <a:r>
              <a:rPr lang="es-ES" dirty="0">
                <a:solidFill>
                  <a:srgbClr val="000000"/>
                </a:solidFill>
                <a:latin typeface="Frutiger LT Std 55 Roman" panose="020B0602020204020204"/>
              </a:rPr>
              <a:t>El plazo de presentación de proposiciones será el indicado en la invitación, y como máximo de 5 días hábiles, contados a partir del siguiente a la fecha del envío de la misma. En ningún caso se admitirán ofertas presentadas fuera de plazo, salvo en el caso de que se trate de un problema de comunicación y la empresa pueda presentar la justificación correspondiente.</a:t>
            </a:r>
          </a:p>
          <a:p>
            <a:pPr marL="354013" indent="3175">
              <a:lnSpc>
                <a:spcPct val="110000"/>
              </a:lnSpc>
              <a:buNone/>
            </a:pPr>
            <a:r>
              <a:rPr lang="es-ES" b="1" dirty="0">
                <a:solidFill>
                  <a:srgbClr val="000000"/>
                </a:solidFill>
                <a:latin typeface="Frutiger LT Std 55 Roman" panose="020B0602020204020204"/>
              </a:rPr>
              <a:t>5</a:t>
            </a:r>
            <a:r>
              <a:rPr lang="es-ES" dirty="0">
                <a:solidFill>
                  <a:srgbClr val="000000"/>
                </a:solidFill>
                <a:latin typeface="Frutiger LT Std 55 Roman" panose="020B0602020204020204"/>
              </a:rPr>
              <a:t>. La invitación a las empresas licitadoras contendrá, como mínimo, los siguientes aspectos:</a:t>
            </a:r>
          </a:p>
          <a:p>
            <a:pPr marL="633412" lvl="1" indent="0">
              <a:lnSpc>
                <a:spcPct val="110000"/>
              </a:lnSpc>
              <a:buNone/>
            </a:pPr>
            <a:r>
              <a:rPr lang="es-ES" dirty="0">
                <a:solidFill>
                  <a:srgbClr val="000000"/>
                </a:solidFill>
                <a:latin typeface="Frutiger LT Std 55 Roman" panose="020B0602020204020204"/>
              </a:rPr>
              <a:t>a) Presupuesto base de licitación del contrato basado que se pretende adjudicar</a:t>
            </a:r>
          </a:p>
          <a:p>
            <a:pPr marL="633412" lvl="1" indent="0">
              <a:lnSpc>
                <a:spcPct val="110000"/>
              </a:lnSpc>
              <a:buNone/>
            </a:pPr>
            <a:r>
              <a:rPr lang="es-ES" dirty="0">
                <a:solidFill>
                  <a:srgbClr val="000000"/>
                </a:solidFill>
                <a:latin typeface="Frutiger LT Std 55 Roman" panose="020B0602020204020204"/>
              </a:rPr>
              <a:t>b) Plazo y lugar de la prestación del servicio</a:t>
            </a:r>
          </a:p>
          <a:p>
            <a:pPr marL="633412" lvl="1" indent="0">
              <a:lnSpc>
                <a:spcPct val="110000"/>
              </a:lnSpc>
              <a:buNone/>
            </a:pPr>
            <a:r>
              <a:rPr lang="es-ES" dirty="0">
                <a:solidFill>
                  <a:srgbClr val="000000"/>
                </a:solidFill>
                <a:latin typeface="Frutiger LT Std 55 Roman" panose="020B0602020204020204"/>
              </a:rPr>
              <a:t>c) Plazo de presentación de las ofertas para el contrato basado.</a:t>
            </a:r>
          </a:p>
          <a:p>
            <a:pPr marL="633412" lvl="1" indent="0">
              <a:lnSpc>
                <a:spcPct val="110000"/>
              </a:lnSpc>
              <a:buNone/>
            </a:pPr>
            <a:r>
              <a:rPr lang="es-ES" dirty="0">
                <a:solidFill>
                  <a:srgbClr val="000000"/>
                </a:solidFill>
                <a:latin typeface="Frutiger LT Std 55 Roman" panose="020B0602020204020204"/>
              </a:rPr>
              <a:t>d) Documentación especifica adicional que deba incluirse con la oferta, en su caso.</a:t>
            </a:r>
          </a:p>
          <a:p>
            <a:pPr marL="0" lvl="1" indent="0" algn="just">
              <a:lnSpc>
                <a:spcPct val="110000"/>
              </a:lnSpc>
              <a:buNone/>
            </a:pPr>
            <a:endParaRPr lang="es-ES" sz="3500" b="1" u="sng" dirty="0"/>
          </a:p>
          <a:p>
            <a:pPr marL="0" lvl="1" indent="0" algn="just">
              <a:lnSpc>
                <a:spcPct val="110000"/>
              </a:lnSpc>
              <a:buNone/>
            </a:pPr>
            <a:r>
              <a:rPr lang="es-ES" sz="3500" b="1" u="sng" dirty="0"/>
              <a:t>El criterio de adjudicación de los contratos </a:t>
            </a:r>
            <a:r>
              <a:rPr lang="es-ES" sz="3500" b="1" dirty="0"/>
              <a:t>basados en el Acuerdo Marco de importe superior a 1.000€ será la oferta económica, por tanto, serán adjudicados a la oferta con mejor precio. Las ofertas de las diferentes empresas homologadas en el Acuerdo Marco no podrán superar los ofertados por cada empresa para cada tipo de servicio, en la oferta económica que presentaron para la adjudicación del Acuerdo Marco.</a:t>
            </a:r>
          </a:p>
        </p:txBody>
      </p:sp>
      <p:sp>
        <p:nvSpPr>
          <p:cNvPr id="94" name="Google Shape;94;p2"/>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Calibri"/>
                <a:ea typeface="Calibri"/>
                <a:cs typeface="Calibri"/>
                <a:sym typeface="Calibri"/>
              </a:rPr>
              <a:t>SERVICIO DE PLANIFICACIÓN Y SEGUIMIENTO DE LA CONTRATACIÓN</a:t>
            </a:r>
            <a:br>
              <a:rPr lang="es-ES" sz="1600" b="1" dirty="0">
                <a:solidFill>
                  <a:schemeClr val="lt1"/>
                </a:solidFill>
                <a:latin typeface="Calibri"/>
                <a:ea typeface="Calibri"/>
                <a:cs typeface="Calibri"/>
                <a:sym typeface="Calibri"/>
              </a:rPr>
            </a:br>
            <a:endParaRPr sz="1200" b="1" i="0" u="none" strike="noStrike" cap="none" dirty="0">
              <a:solidFill>
                <a:srgbClr val="000000"/>
              </a:solidFill>
            </a:endParaRPr>
          </a:p>
        </p:txBody>
      </p:sp>
      <p:pic>
        <p:nvPicPr>
          <p:cNvPr id="95" name="Google Shape;95;p2"/>
          <p:cNvPicPr preferRelativeResize="0"/>
          <p:nvPr/>
        </p:nvPicPr>
        <p:blipFill rotWithShape="1">
          <a:blip r:embed="rId3">
            <a:alphaModFix/>
          </a:blip>
          <a:srcRect/>
          <a:stretch/>
        </p:blipFill>
        <p:spPr>
          <a:xfrm>
            <a:off x="222464" y="198359"/>
            <a:ext cx="823031" cy="963251"/>
          </a:xfrm>
          <a:prstGeom prst="rect">
            <a:avLst/>
          </a:prstGeom>
          <a:noFill/>
          <a:ln>
            <a:noFill/>
          </a:ln>
        </p:spPr>
      </p:pic>
      <p:sp>
        <p:nvSpPr>
          <p:cNvPr id="96" name="Google Shape;96;p2"/>
          <p:cNvSpPr txBox="1"/>
          <p:nvPr/>
        </p:nvSpPr>
        <p:spPr>
          <a:xfrm>
            <a:off x="1226050" y="144999"/>
            <a:ext cx="10531800" cy="626400"/>
          </a:xfrm>
          <a:prstGeom prst="rect">
            <a:avLst/>
          </a:prstGeom>
          <a:solidFill>
            <a:srgbClr val="B93835"/>
          </a:solidFill>
          <a:ln>
            <a:noFill/>
          </a:ln>
          <a:effectLst>
            <a:outerShdw blurRad="50800" dist="38100" dir="2700000" algn="tl" rotWithShape="0">
              <a:srgbClr val="000000">
                <a:alpha val="40000"/>
              </a:srgbClr>
            </a:outerShdw>
          </a:effectLst>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1600"/>
              <a:buFont typeface="Arial"/>
              <a:buNone/>
            </a:pPr>
            <a:r>
              <a:rPr lang="es-ES" sz="1800" b="1" dirty="0">
                <a:solidFill>
                  <a:schemeClr val="lt1"/>
                </a:solidFill>
                <a:latin typeface="Calibri"/>
                <a:ea typeface="Calibri"/>
                <a:cs typeface="Calibri"/>
                <a:sym typeface="Calibri"/>
              </a:rPr>
              <a:t>ACUERDO MARCO PARA LA PRESTACIÓN DEL SERVICIO DE TRANSPORTE DE VIAJEROS EN AUTOBÚS PARA LA REALIZACIÓN DE ACTIVIDADES DE LA UNIVERSIDAD MIGUEL HERNÁNDEZ DE ELCHE</a:t>
            </a:r>
            <a:endParaRPr sz="1800" b="1" dirty="0">
              <a:solidFill>
                <a:srgbClr val="FFFFFF"/>
              </a:solidFill>
              <a:latin typeface="Calibri"/>
              <a:ea typeface="Calibri"/>
              <a:cs typeface="Calibri"/>
              <a:sym typeface="Calibri"/>
            </a:endParaRPr>
          </a:p>
        </p:txBody>
      </p:sp>
    </p:spTree>
    <p:extLst>
      <p:ext uri="{BB962C8B-B14F-4D97-AF65-F5344CB8AC3E}">
        <p14:creationId xmlns:p14="http://schemas.microsoft.com/office/powerpoint/2010/main" val="3951260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2"/>
          <p:cNvSpPr txBox="1">
            <a:spLocks noGrp="1"/>
          </p:cNvSpPr>
          <p:nvPr>
            <p:ph type="body" idx="1"/>
          </p:nvPr>
        </p:nvSpPr>
        <p:spPr>
          <a:xfrm>
            <a:off x="838204" y="1016000"/>
            <a:ext cx="10515600" cy="5160963"/>
          </a:xfrm>
          <a:prstGeom prst="rect">
            <a:avLst/>
          </a:prstGeom>
          <a:noFill/>
          <a:ln>
            <a:noFill/>
          </a:ln>
        </p:spPr>
        <p:txBody>
          <a:bodyPr spcFirstLastPara="1" wrap="square" lIns="91425" tIns="45700" rIns="91425" bIns="45700" anchor="t" anchorCtr="0">
            <a:normAutofit/>
          </a:bodyPr>
          <a:lstStyle/>
          <a:p>
            <a:pPr marL="114300" indent="0">
              <a:buNone/>
            </a:pPr>
            <a:r>
              <a:rPr lang="es-ES" sz="1800" b="1" dirty="0">
                <a:solidFill>
                  <a:srgbClr val="000000"/>
                </a:solidFill>
                <a:latin typeface="Frutiger LT Std 55 Roman" panose="020B0602020204020204" pitchFamily="34" charset="0"/>
              </a:rPr>
              <a:t>CANCELACIÓN DEL SERVICIO</a:t>
            </a:r>
            <a:endParaRPr lang="es-ES" sz="1800" b="0" i="0" u="none" strike="noStrike" baseline="0" dirty="0">
              <a:solidFill>
                <a:srgbClr val="000000"/>
              </a:solidFill>
              <a:latin typeface="Frutiger LT Std 55 Roman" panose="020B0602020204020204" pitchFamily="34" charset="0"/>
            </a:endParaRPr>
          </a:p>
        </p:txBody>
      </p:sp>
      <p:sp>
        <p:nvSpPr>
          <p:cNvPr id="94" name="Google Shape;94;p2"/>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Calibri"/>
                <a:ea typeface="Calibri"/>
                <a:cs typeface="Calibri"/>
                <a:sym typeface="Calibri"/>
              </a:rPr>
              <a:t>SERVICIO DE PLANIFICACIÓN Y SEGUIMIENTO DE LA CONTRATACIÓN</a:t>
            </a:r>
            <a:br>
              <a:rPr lang="es-ES" sz="1600" b="1" dirty="0">
                <a:solidFill>
                  <a:schemeClr val="lt1"/>
                </a:solidFill>
                <a:latin typeface="Calibri"/>
                <a:ea typeface="Calibri"/>
                <a:cs typeface="Calibri"/>
                <a:sym typeface="Calibri"/>
              </a:rPr>
            </a:br>
            <a:endParaRPr sz="1200" b="1" i="0" u="none" strike="noStrike" cap="none" dirty="0">
              <a:solidFill>
                <a:srgbClr val="000000"/>
              </a:solidFill>
            </a:endParaRPr>
          </a:p>
        </p:txBody>
      </p:sp>
      <p:pic>
        <p:nvPicPr>
          <p:cNvPr id="95" name="Google Shape;95;p2"/>
          <p:cNvPicPr preferRelativeResize="0"/>
          <p:nvPr/>
        </p:nvPicPr>
        <p:blipFill rotWithShape="1">
          <a:blip r:embed="rId3">
            <a:alphaModFix/>
          </a:blip>
          <a:srcRect/>
          <a:stretch/>
        </p:blipFill>
        <p:spPr>
          <a:xfrm>
            <a:off x="222464" y="198359"/>
            <a:ext cx="823031" cy="963251"/>
          </a:xfrm>
          <a:prstGeom prst="rect">
            <a:avLst/>
          </a:prstGeom>
          <a:noFill/>
          <a:ln>
            <a:noFill/>
          </a:ln>
        </p:spPr>
      </p:pic>
      <p:sp>
        <p:nvSpPr>
          <p:cNvPr id="96" name="Google Shape;96;p2"/>
          <p:cNvSpPr txBox="1"/>
          <p:nvPr/>
        </p:nvSpPr>
        <p:spPr>
          <a:xfrm>
            <a:off x="1226050" y="144999"/>
            <a:ext cx="10531800" cy="626400"/>
          </a:xfrm>
          <a:prstGeom prst="rect">
            <a:avLst/>
          </a:prstGeom>
          <a:solidFill>
            <a:srgbClr val="B93835"/>
          </a:solidFill>
          <a:ln>
            <a:noFill/>
          </a:ln>
          <a:effectLst>
            <a:outerShdw blurRad="50800" dist="38100" dir="2700000" algn="tl" rotWithShape="0">
              <a:srgbClr val="000000">
                <a:alpha val="40000"/>
              </a:srgbClr>
            </a:outerShdw>
          </a:effectLst>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1600"/>
              <a:buFont typeface="Arial"/>
              <a:buNone/>
            </a:pPr>
            <a:r>
              <a:rPr lang="es-ES" sz="1800" b="1" dirty="0">
                <a:solidFill>
                  <a:schemeClr val="lt1"/>
                </a:solidFill>
                <a:latin typeface="Calibri"/>
                <a:ea typeface="Calibri"/>
                <a:cs typeface="Calibri"/>
                <a:sym typeface="Calibri"/>
              </a:rPr>
              <a:t>ACUERDO MARCO PARA LA PRESTACIÓN DEL SERVICIO DE TRANSPORTE DE VIAJEROS EN AUTOBÚS PARA LA REALIZACIÓN DE ACTIVIDADES DE LA UNIVERSIDAD MIGUEL HERNÁNDEZ DE ELCHE</a:t>
            </a:r>
            <a:endParaRPr sz="1800" b="1" dirty="0">
              <a:solidFill>
                <a:srgbClr val="FFFFFF"/>
              </a:solidFill>
              <a:latin typeface="Calibri"/>
              <a:ea typeface="Calibri"/>
              <a:cs typeface="Calibri"/>
              <a:sym typeface="Calibri"/>
            </a:endParaRPr>
          </a:p>
        </p:txBody>
      </p:sp>
      <p:sp>
        <p:nvSpPr>
          <p:cNvPr id="13" name="Rectángulo: esquinas redondeadas 12">
            <a:extLst>
              <a:ext uri="{FF2B5EF4-FFF2-40B4-BE49-F238E27FC236}">
                <a16:creationId xmlns:a16="http://schemas.microsoft.com/office/drawing/2014/main" id="{D8074B61-A977-44E7-A082-72CEF150C8F1}"/>
              </a:ext>
            </a:extLst>
          </p:cNvPr>
          <p:cNvSpPr/>
          <p:nvPr/>
        </p:nvSpPr>
        <p:spPr>
          <a:xfrm>
            <a:off x="1772893" y="3748219"/>
            <a:ext cx="8685679" cy="8330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800" b="0" i="0" u="none" strike="noStrike" baseline="0" dirty="0">
                <a:solidFill>
                  <a:srgbClr val="000000"/>
                </a:solidFill>
                <a:latin typeface="Frutiger LT Std 55 Roman" panose="020B0602020204020204" pitchFamily="34" charset="0"/>
              </a:rPr>
              <a:t> </a:t>
            </a:r>
            <a:r>
              <a:rPr lang="es-ES" dirty="0"/>
              <a:t>Las cancelaciones realizadas en un plazo inferior a las 48 horas, conllevará el abono del 50% del importe estimado para el día de inicio del viaje, excluyendo de dicho importe los días posteriores, en caso de desplazamientos de más de un día. </a:t>
            </a:r>
          </a:p>
        </p:txBody>
      </p:sp>
      <p:sp>
        <p:nvSpPr>
          <p:cNvPr id="17" name="Rectángulo: esquinas redondeadas 16">
            <a:extLst>
              <a:ext uri="{FF2B5EF4-FFF2-40B4-BE49-F238E27FC236}">
                <a16:creationId xmlns:a16="http://schemas.microsoft.com/office/drawing/2014/main" id="{1DA3023A-CD47-484A-91E6-AB182E6191AE}"/>
              </a:ext>
            </a:extLst>
          </p:cNvPr>
          <p:cNvSpPr/>
          <p:nvPr/>
        </p:nvSpPr>
        <p:spPr>
          <a:xfrm>
            <a:off x="1769422" y="3055710"/>
            <a:ext cx="8685679" cy="485132"/>
          </a:xfrm>
          <a:prstGeom prst="roundRect">
            <a:avLst>
              <a:gd name="adj" fmla="val 217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dirty="0"/>
              <a:t>El correo electrónico se enviará a la persona o cuenta asignada como coordinadora, no siendo necesaria la confirmación de lectura para su cancelación </a:t>
            </a:r>
          </a:p>
        </p:txBody>
      </p:sp>
      <p:sp>
        <p:nvSpPr>
          <p:cNvPr id="18" name="Rectángulo: esquinas redondeadas 17">
            <a:extLst>
              <a:ext uri="{FF2B5EF4-FFF2-40B4-BE49-F238E27FC236}">
                <a16:creationId xmlns:a16="http://schemas.microsoft.com/office/drawing/2014/main" id="{D019CD44-6E8F-4E41-B0B2-D45BD7F29052}"/>
              </a:ext>
            </a:extLst>
          </p:cNvPr>
          <p:cNvSpPr/>
          <p:nvPr/>
        </p:nvSpPr>
        <p:spPr>
          <a:xfrm>
            <a:off x="1769423" y="2087255"/>
            <a:ext cx="8689149" cy="6359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dirty="0"/>
              <a:t>La UMH notificará la cancelación de la misma mediante correo electrónico a la empresa adjudicataria con una antelación mínima de 48 horas previas al inicio del contrato, no devengando este acto ningún derecho a abono alguno </a:t>
            </a:r>
          </a:p>
        </p:txBody>
      </p:sp>
      <p:grpSp>
        <p:nvGrpSpPr>
          <p:cNvPr id="3" name="Grupo 2">
            <a:extLst>
              <a:ext uri="{FF2B5EF4-FFF2-40B4-BE49-F238E27FC236}">
                <a16:creationId xmlns:a16="http://schemas.microsoft.com/office/drawing/2014/main" id="{13853E5E-462D-4C84-9536-53A06DF6F63C}"/>
              </a:ext>
            </a:extLst>
          </p:cNvPr>
          <p:cNvGrpSpPr/>
          <p:nvPr/>
        </p:nvGrpSpPr>
        <p:grpSpPr>
          <a:xfrm>
            <a:off x="1290590" y="1589040"/>
            <a:ext cx="341924" cy="2649965"/>
            <a:chOff x="1228259" y="1570019"/>
            <a:chExt cx="341924" cy="2649965"/>
          </a:xfrm>
        </p:grpSpPr>
        <p:sp>
          <p:nvSpPr>
            <p:cNvPr id="2" name="Flecha: doblada 1">
              <a:extLst>
                <a:ext uri="{FF2B5EF4-FFF2-40B4-BE49-F238E27FC236}">
                  <a16:creationId xmlns:a16="http://schemas.microsoft.com/office/drawing/2014/main" id="{24E3A4D2-5A19-4199-8E8A-03C751C9F1D0}"/>
                </a:ext>
              </a:extLst>
            </p:cNvPr>
            <p:cNvSpPr/>
            <p:nvPr/>
          </p:nvSpPr>
          <p:spPr>
            <a:xfrm rot="10800000" flipH="1">
              <a:off x="1228259" y="1570019"/>
              <a:ext cx="341924" cy="1034636"/>
            </a:xfrm>
            <a:prstGeom prst="bentArrow">
              <a:avLst>
                <a:gd name="adj1" fmla="val 25000"/>
                <a:gd name="adj2" fmla="val 15102"/>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4" name="Flecha: doblada 13">
              <a:extLst>
                <a:ext uri="{FF2B5EF4-FFF2-40B4-BE49-F238E27FC236}">
                  <a16:creationId xmlns:a16="http://schemas.microsoft.com/office/drawing/2014/main" id="{B11CE545-DA06-4DA7-9DE0-2FE623004F6D}"/>
                </a:ext>
              </a:extLst>
            </p:cNvPr>
            <p:cNvSpPr/>
            <p:nvPr/>
          </p:nvSpPr>
          <p:spPr>
            <a:xfrm rot="10800000" flipH="1">
              <a:off x="1228259" y="3185348"/>
              <a:ext cx="341924" cy="1034636"/>
            </a:xfrm>
            <a:prstGeom prst="bentArrow">
              <a:avLst>
                <a:gd name="adj1" fmla="val 25000"/>
                <a:gd name="adj2" fmla="val 15102"/>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5" name="Flecha: doblada 14">
              <a:extLst>
                <a:ext uri="{FF2B5EF4-FFF2-40B4-BE49-F238E27FC236}">
                  <a16:creationId xmlns:a16="http://schemas.microsoft.com/office/drawing/2014/main" id="{72069107-8E0E-4EDC-8E65-39B88779242C}"/>
                </a:ext>
              </a:extLst>
            </p:cNvPr>
            <p:cNvSpPr/>
            <p:nvPr/>
          </p:nvSpPr>
          <p:spPr>
            <a:xfrm rot="10800000" flipH="1">
              <a:off x="1228259" y="2331938"/>
              <a:ext cx="341924" cy="1034636"/>
            </a:xfrm>
            <a:prstGeom prst="bentArrow">
              <a:avLst>
                <a:gd name="adj1" fmla="val 25000"/>
                <a:gd name="adj2" fmla="val 15102"/>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grpSp>
    </p:spTree>
    <p:extLst>
      <p:ext uri="{BB962C8B-B14F-4D97-AF65-F5344CB8AC3E}">
        <p14:creationId xmlns:p14="http://schemas.microsoft.com/office/powerpoint/2010/main" val="2748886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3"/>
          <p:cNvSpPr txBox="1">
            <a:spLocks noGrp="1"/>
          </p:cNvSpPr>
          <p:nvPr>
            <p:ph type="body" idx="1"/>
          </p:nvPr>
        </p:nvSpPr>
        <p:spPr>
          <a:xfrm>
            <a:off x="838202" y="393700"/>
            <a:ext cx="10515600" cy="5969767"/>
          </a:xfrm>
          <a:prstGeom prst="rect">
            <a:avLst/>
          </a:prstGeom>
          <a:noFill/>
          <a:ln>
            <a:noFill/>
          </a:ln>
        </p:spPr>
        <p:txBody>
          <a:bodyPr spcFirstLastPara="1" wrap="square" lIns="91425" tIns="45700" rIns="91425" bIns="45700" anchor="t" anchorCtr="0">
            <a:normAutofit/>
          </a:bodyPr>
          <a:lstStyle/>
          <a:p>
            <a:pPr marL="0" lvl="0" indent="0" algn="just" rtl="0">
              <a:lnSpc>
                <a:spcPct val="90000"/>
              </a:lnSpc>
              <a:spcBef>
                <a:spcPts val="0"/>
              </a:spcBef>
              <a:spcAft>
                <a:spcPts val="0"/>
              </a:spcAft>
              <a:buClr>
                <a:schemeClr val="dk1"/>
              </a:buClr>
              <a:buSzPts val="4000"/>
              <a:buNone/>
            </a:pPr>
            <a:endParaRPr sz="4000" b="1" dirty="0"/>
          </a:p>
          <a:p>
            <a:pPr marL="0" indent="0" algn="just">
              <a:buNone/>
            </a:pPr>
            <a:r>
              <a:rPr lang="es-ES" sz="3200" b="1" dirty="0">
                <a:latin typeface="Frutiger LT Std 55 Roman" panose="020B0602020204020204" pitchFamily="34" charset="0"/>
              </a:rPr>
              <a:t>¿QUÉ SE PRETENDE CONSEGUIR CON EL PRESENTE ACUERDO MARCO?</a:t>
            </a:r>
          </a:p>
          <a:p>
            <a:pPr algn="just"/>
            <a:r>
              <a:rPr lang="es-ES" sz="2400" dirty="0">
                <a:latin typeface="Frutiger LT Std 55 Roman" panose="020B0602020204020204" pitchFamily="34" charset="0"/>
              </a:rPr>
              <a:t>El presente Acuerdo Marco obedece a la necesidad de racionalizar y unificar la prestación del servicio de transporte de viajeros en autobús en la Universidad Miguel Hernández de Elche (en adelante UMH) para tratar de satisfacer las necesidades que requieren las distintas actividades que se realizan en los Servicios, Unidades, Departamentos, Facultades, Escuelas e Institutos de Investigación de la Universidad en cualquiera de sus Campus e instalaciones, actuales o futuras, así como . </a:t>
            </a:r>
          </a:p>
          <a:p>
            <a:pPr algn="just"/>
            <a:r>
              <a:rPr lang="es-ES" sz="2400" dirty="0">
                <a:latin typeface="Frutiger LT Std 55 Roman" panose="020B0602020204020204" pitchFamily="34" charset="0"/>
              </a:rPr>
              <a:t>Las condiciones en las que se ejecutará este acuerdo marco, vienen reguladas en el pliego de prescripciones técnicas( </a:t>
            </a:r>
            <a:r>
              <a:rPr lang="es-ES" sz="2400" dirty="0">
                <a:latin typeface="Frutiger LT Std 55 Roman" panose="020B0602020204020204" pitchFamily="34" charset="0"/>
                <a:hlinkClick r:id="rId3"/>
              </a:rPr>
              <a:t>PPT</a:t>
            </a:r>
            <a:r>
              <a:rPr lang="es-ES" sz="2400" dirty="0">
                <a:latin typeface="Frutiger LT Std 55 Roman" panose="020B0602020204020204" pitchFamily="34" charset="0"/>
              </a:rPr>
              <a:t>) y pliego de cláusulas administrativas (</a:t>
            </a:r>
            <a:r>
              <a:rPr lang="es-ES" sz="2400" dirty="0">
                <a:latin typeface="Frutiger LT Std 55 Roman" panose="020B0602020204020204" pitchFamily="34" charset="0"/>
                <a:hlinkClick r:id="rId4"/>
              </a:rPr>
              <a:t>PCAP</a:t>
            </a:r>
            <a:r>
              <a:rPr lang="es-ES" sz="2400" dirty="0">
                <a:latin typeface="Frutiger LT Std 55 Roman" panose="020B0602020204020204" pitchFamily="34" charset="0"/>
              </a:rPr>
              <a:t> ).</a:t>
            </a:r>
          </a:p>
          <a:p>
            <a:pPr algn="just"/>
            <a:endParaRPr lang="es-ES" sz="2400" dirty="0">
              <a:latin typeface="Frutiger LT Std 55 Roman" panose="020B0602020204020204" pitchFamily="34" charset="0"/>
            </a:endParaRPr>
          </a:p>
          <a:p>
            <a:pPr algn="just"/>
            <a:endParaRPr lang="es-ES" sz="2400" dirty="0">
              <a:latin typeface="Frutiger LT Std 55 Roman" panose="020B0602020204020204" pitchFamily="34" charset="0"/>
            </a:endParaRPr>
          </a:p>
          <a:p>
            <a:pPr marL="228607" lvl="0" indent="-25407" algn="just" rtl="0">
              <a:lnSpc>
                <a:spcPct val="90000"/>
              </a:lnSpc>
              <a:spcBef>
                <a:spcPts val="1001"/>
              </a:spcBef>
              <a:spcAft>
                <a:spcPts val="0"/>
              </a:spcAft>
              <a:buClr>
                <a:schemeClr val="dk1"/>
              </a:buClr>
              <a:buSzPts val="3200"/>
              <a:buNone/>
            </a:pPr>
            <a:endParaRPr sz="3200" dirty="0"/>
          </a:p>
          <a:p>
            <a:pPr marL="228607" lvl="0" indent="-25407" algn="just" rtl="0">
              <a:lnSpc>
                <a:spcPct val="90000"/>
              </a:lnSpc>
              <a:spcBef>
                <a:spcPts val="1001"/>
              </a:spcBef>
              <a:spcAft>
                <a:spcPts val="0"/>
              </a:spcAft>
              <a:buClr>
                <a:schemeClr val="dk1"/>
              </a:buClr>
              <a:buSzPts val="3200"/>
              <a:buNone/>
            </a:pPr>
            <a:endParaRPr sz="3200" dirty="0"/>
          </a:p>
        </p:txBody>
      </p:sp>
      <p:sp>
        <p:nvSpPr>
          <p:cNvPr id="102" name="Google Shape;102;p3"/>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r>
              <a:rPr lang="es-ES" sz="1600" b="1" dirty="0">
                <a:solidFill>
                  <a:schemeClr val="lt1"/>
                </a:solidFill>
                <a:latin typeface="Calibri"/>
                <a:ea typeface="Calibri"/>
                <a:cs typeface="Calibri"/>
                <a:sym typeface="Calibri"/>
              </a:rPr>
              <a:t>SERVICIO DE PLANIFICACIÓN Y SEGUIMIENTO DE LA CONTRATACIÓN</a:t>
            </a:r>
            <a:endParaRPr sz="1400" b="0" i="0" u="none" strike="noStrike" cap="none" dirty="0">
              <a:solidFill>
                <a:srgbClr val="000000"/>
              </a:solidFill>
              <a:latin typeface="Arial"/>
              <a:ea typeface="Arial"/>
              <a:cs typeface="Arial"/>
              <a:sym typeface="Arial"/>
            </a:endParaRPr>
          </a:p>
        </p:txBody>
      </p:sp>
      <p:pic>
        <p:nvPicPr>
          <p:cNvPr id="103" name="Google Shape;103;p3"/>
          <p:cNvPicPr preferRelativeResize="0"/>
          <p:nvPr/>
        </p:nvPicPr>
        <p:blipFill rotWithShape="1">
          <a:blip r:embed="rId5">
            <a:alphaModFix/>
          </a:blip>
          <a:srcRect/>
          <a:stretch/>
        </p:blipFill>
        <p:spPr>
          <a:xfrm>
            <a:off x="127829" y="96224"/>
            <a:ext cx="823031" cy="963251"/>
          </a:xfrm>
          <a:prstGeom prst="rect">
            <a:avLst/>
          </a:prstGeom>
          <a:noFill/>
          <a:ln>
            <a:noFill/>
          </a:ln>
        </p:spPr>
      </p:pic>
      <p:sp>
        <p:nvSpPr>
          <p:cNvPr id="104" name="Google Shape;104;p3"/>
          <p:cNvSpPr txBox="1"/>
          <p:nvPr/>
        </p:nvSpPr>
        <p:spPr>
          <a:xfrm>
            <a:off x="1226050" y="144999"/>
            <a:ext cx="10531800" cy="626400"/>
          </a:xfrm>
          <a:prstGeom prst="rect">
            <a:avLst/>
          </a:prstGeom>
          <a:solidFill>
            <a:srgbClr val="B93835"/>
          </a:solidFill>
          <a:ln>
            <a:noFill/>
          </a:ln>
          <a:effectLst>
            <a:outerShdw blurRad="50800" dist="38100" dir="2700000" algn="tl" rotWithShape="0">
              <a:srgbClr val="000000">
                <a:alpha val="40000"/>
              </a:srgbClr>
            </a:outerShdw>
          </a:effectLst>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s-ES" sz="1800" b="1" i="0" u="none" strike="noStrike" cap="none" dirty="0">
                <a:solidFill>
                  <a:srgbClr val="FFFFFF"/>
                </a:solidFill>
                <a:latin typeface="Calibri"/>
                <a:ea typeface="Calibri"/>
                <a:cs typeface="Calibri"/>
                <a:sym typeface="Calibri"/>
              </a:rPr>
              <a:t>ACUERDO MARCO PARA LA PRESTACIÓN DEL SERVICIO DE TRANSPORTE DE VIAJEROS EN AUTOBÚS PARA LA REALIZACIÓN DE ACTIVIDADES DE LA UNIVERSIDAD MIGUEL HERNÁNDEZ DE ELCHE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2"/>
          <p:cNvSpPr txBox="1">
            <a:spLocks noGrp="1"/>
          </p:cNvSpPr>
          <p:nvPr>
            <p:ph type="body" idx="1"/>
          </p:nvPr>
        </p:nvSpPr>
        <p:spPr>
          <a:xfrm>
            <a:off x="838204" y="1825625"/>
            <a:ext cx="10515600" cy="4351338"/>
          </a:xfrm>
          <a:prstGeom prst="rect">
            <a:avLst/>
          </a:prstGeom>
          <a:noFill/>
          <a:ln>
            <a:noFill/>
          </a:ln>
        </p:spPr>
        <p:txBody>
          <a:bodyPr spcFirstLastPara="1" wrap="square" lIns="91425" tIns="45700" rIns="91425" bIns="45700" anchor="t" anchorCtr="0">
            <a:normAutofit/>
          </a:bodyPr>
          <a:lstStyle/>
          <a:p>
            <a:pPr marL="0" lvl="0" indent="0" algn="just" rtl="0">
              <a:lnSpc>
                <a:spcPct val="90000"/>
              </a:lnSpc>
              <a:spcBef>
                <a:spcPts val="1001"/>
              </a:spcBef>
              <a:spcAft>
                <a:spcPts val="0"/>
              </a:spcAft>
              <a:buClr>
                <a:schemeClr val="dk1"/>
              </a:buClr>
              <a:buSzPts val="3600"/>
              <a:buNone/>
            </a:pPr>
            <a:endParaRPr lang="es-ES" sz="3600" b="1" dirty="0"/>
          </a:p>
          <a:p>
            <a:pPr marL="0" lvl="0" indent="0" algn="just" rtl="0">
              <a:lnSpc>
                <a:spcPct val="90000"/>
              </a:lnSpc>
              <a:spcBef>
                <a:spcPts val="1001"/>
              </a:spcBef>
              <a:spcAft>
                <a:spcPts val="0"/>
              </a:spcAft>
              <a:buClr>
                <a:schemeClr val="dk1"/>
              </a:buClr>
              <a:buSzPts val="3600"/>
              <a:buNone/>
            </a:pPr>
            <a:r>
              <a:rPr lang="es-ES" sz="3600" b="1" dirty="0"/>
              <a:t>Fecha inicio prevista</a:t>
            </a:r>
            <a:r>
              <a:rPr lang="es-ES" sz="3600" dirty="0"/>
              <a:t>: 15 de diciembre del 2022.</a:t>
            </a:r>
            <a:endParaRPr dirty="0"/>
          </a:p>
          <a:p>
            <a:pPr marL="0" lvl="0" indent="0" algn="just" rtl="0">
              <a:lnSpc>
                <a:spcPct val="90000"/>
              </a:lnSpc>
              <a:spcBef>
                <a:spcPts val="1001"/>
              </a:spcBef>
              <a:spcAft>
                <a:spcPts val="0"/>
              </a:spcAft>
              <a:buClr>
                <a:schemeClr val="dk1"/>
              </a:buClr>
              <a:buSzPts val="3600"/>
              <a:buNone/>
            </a:pPr>
            <a:endParaRPr lang="es-ES" sz="3600" b="1" dirty="0"/>
          </a:p>
          <a:p>
            <a:pPr marL="0" lvl="0" indent="0" algn="just" rtl="0">
              <a:lnSpc>
                <a:spcPct val="90000"/>
              </a:lnSpc>
              <a:spcBef>
                <a:spcPts val="1001"/>
              </a:spcBef>
              <a:spcAft>
                <a:spcPts val="0"/>
              </a:spcAft>
              <a:buClr>
                <a:schemeClr val="dk1"/>
              </a:buClr>
              <a:buSzPts val="3600"/>
              <a:buNone/>
            </a:pPr>
            <a:r>
              <a:rPr lang="es-ES" sz="3600" b="1" dirty="0"/>
              <a:t>Duración</a:t>
            </a:r>
            <a:r>
              <a:rPr lang="es-ES" sz="3600" dirty="0"/>
              <a:t>: </a:t>
            </a:r>
            <a:r>
              <a:rPr lang="es-ES" sz="3600" b="1" dirty="0"/>
              <a:t>UN AÑO</a:t>
            </a:r>
            <a:r>
              <a:rPr lang="es-ES" sz="3600" dirty="0"/>
              <a:t>, prorrogable por </a:t>
            </a:r>
            <a:r>
              <a:rPr lang="es-ES" sz="3600" b="1" dirty="0"/>
              <a:t>UN AÑO MÁS</a:t>
            </a:r>
            <a:r>
              <a:rPr lang="es-ES" sz="3600" dirty="0"/>
              <a:t>.</a:t>
            </a:r>
            <a:endParaRPr dirty="0"/>
          </a:p>
        </p:txBody>
      </p:sp>
      <p:sp>
        <p:nvSpPr>
          <p:cNvPr id="94" name="Google Shape;94;p2"/>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Calibri"/>
                <a:ea typeface="Calibri"/>
                <a:cs typeface="Calibri"/>
                <a:sym typeface="Calibri"/>
              </a:rPr>
              <a:t>SERVICIO DE PLANIFICACIÓN Y SEGUIMIENTO DE LA CONTRATACIÓN</a:t>
            </a:r>
            <a:br>
              <a:rPr lang="es-ES" sz="1600" b="1" dirty="0">
                <a:solidFill>
                  <a:schemeClr val="lt1"/>
                </a:solidFill>
                <a:latin typeface="Calibri"/>
                <a:ea typeface="Calibri"/>
                <a:cs typeface="Calibri"/>
                <a:sym typeface="Calibri"/>
              </a:rPr>
            </a:br>
            <a:endParaRPr sz="1200" b="1" i="0" u="none" strike="noStrike" cap="none" dirty="0">
              <a:solidFill>
                <a:srgbClr val="000000"/>
              </a:solidFill>
            </a:endParaRPr>
          </a:p>
        </p:txBody>
      </p:sp>
      <p:pic>
        <p:nvPicPr>
          <p:cNvPr id="95" name="Google Shape;95;p2"/>
          <p:cNvPicPr preferRelativeResize="0"/>
          <p:nvPr/>
        </p:nvPicPr>
        <p:blipFill rotWithShape="1">
          <a:blip r:embed="rId3">
            <a:alphaModFix/>
          </a:blip>
          <a:srcRect/>
          <a:stretch/>
        </p:blipFill>
        <p:spPr>
          <a:xfrm>
            <a:off x="222464" y="198359"/>
            <a:ext cx="823031" cy="963251"/>
          </a:xfrm>
          <a:prstGeom prst="rect">
            <a:avLst/>
          </a:prstGeom>
          <a:noFill/>
          <a:ln>
            <a:noFill/>
          </a:ln>
        </p:spPr>
      </p:pic>
      <p:sp>
        <p:nvSpPr>
          <p:cNvPr id="96" name="Google Shape;96;p2"/>
          <p:cNvSpPr txBox="1"/>
          <p:nvPr/>
        </p:nvSpPr>
        <p:spPr>
          <a:xfrm>
            <a:off x="1226050" y="144999"/>
            <a:ext cx="10531800" cy="626400"/>
          </a:xfrm>
          <a:prstGeom prst="rect">
            <a:avLst/>
          </a:prstGeom>
          <a:solidFill>
            <a:srgbClr val="B93835"/>
          </a:solidFill>
          <a:ln>
            <a:noFill/>
          </a:ln>
          <a:effectLst>
            <a:outerShdw blurRad="50800" dist="38100" dir="2700000" algn="tl" rotWithShape="0">
              <a:srgbClr val="000000">
                <a:alpha val="40000"/>
              </a:srgbClr>
            </a:outerShdw>
          </a:effectLst>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1600"/>
              <a:buFont typeface="Arial"/>
              <a:buNone/>
            </a:pPr>
            <a:r>
              <a:rPr lang="es-ES" sz="1800" b="1" dirty="0">
                <a:solidFill>
                  <a:schemeClr val="lt1"/>
                </a:solidFill>
                <a:latin typeface="Calibri"/>
                <a:ea typeface="Calibri"/>
                <a:cs typeface="Calibri"/>
                <a:sym typeface="Calibri"/>
              </a:rPr>
              <a:t>ACUERDO MARCO PARA LA PRESTACIÓN DEL SERVICIO DE TRANSPORTE DE VIAJEROS EN AUTOBÚS PARA LA REALIZACIÓN DE ACTIVIDADES DE LA UNIVERSIDAD MIGUEL HERNÁNDEZ DE ELCHE</a:t>
            </a:r>
            <a:endParaRPr sz="1800" b="1" dirty="0">
              <a:solidFill>
                <a:srgbClr val="FFFFFF"/>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6"/>
          <p:cNvSpPr/>
          <p:nvPr/>
        </p:nvSpPr>
        <p:spPr>
          <a:xfrm>
            <a:off x="0" y="6335486"/>
            <a:ext cx="12192000" cy="522514"/>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Calibri"/>
                <a:ea typeface="Calibri"/>
                <a:cs typeface="Calibri"/>
                <a:sym typeface="Calibri"/>
              </a:rPr>
              <a:t>SERVICIO DE PLANIFICACIÓN Y SEGUIMIENTO DE LA CONTRATACIÓN</a:t>
            </a:r>
            <a:br>
              <a:rPr lang="es-ES" sz="1600" b="1" dirty="0">
                <a:solidFill>
                  <a:schemeClr val="lt1"/>
                </a:solidFill>
                <a:latin typeface="Calibri"/>
                <a:ea typeface="Calibri"/>
                <a:cs typeface="Calibri"/>
                <a:sym typeface="Calibri"/>
              </a:rPr>
            </a:br>
            <a:endParaRPr sz="1400" b="0" i="0" u="none" strike="noStrike" cap="none" dirty="0">
              <a:solidFill>
                <a:srgbClr val="000000"/>
              </a:solidFill>
              <a:latin typeface="Arial"/>
              <a:ea typeface="Arial"/>
              <a:cs typeface="Arial"/>
              <a:sym typeface="Arial"/>
            </a:endParaRPr>
          </a:p>
        </p:txBody>
      </p:sp>
      <p:pic>
        <p:nvPicPr>
          <p:cNvPr id="149" name="Google Shape;149;p6"/>
          <p:cNvPicPr preferRelativeResize="0"/>
          <p:nvPr/>
        </p:nvPicPr>
        <p:blipFill rotWithShape="1">
          <a:blip r:embed="rId3">
            <a:alphaModFix/>
          </a:blip>
          <a:srcRect/>
          <a:stretch/>
        </p:blipFill>
        <p:spPr>
          <a:xfrm>
            <a:off x="127829" y="96224"/>
            <a:ext cx="823031" cy="963251"/>
          </a:xfrm>
          <a:prstGeom prst="rect">
            <a:avLst/>
          </a:prstGeom>
          <a:noFill/>
          <a:ln>
            <a:noFill/>
          </a:ln>
        </p:spPr>
      </p:pic>
      <p:sp>
        <p:nvSpPr>
          <p:cNvPr id="150" name="Google Shape;150;p6"/>
          <p:cNvSpPr txBox="1"/>
          <p:nvPr/>
        </p:nvSpPr>
        <p:spPr>
          <a:xfrm>
            <a:off x="1226050" y="144999"/>
            <a:ext cx="10531800" cy="626400"/>
          </a:xfrm>
          <a:prstGeom prst="rect">
            <a:avLst/>
          </a:prstGeom>
          <a:solidFill>
            <a:srgbClr val="B93835"/>
          </a:solidFill>
          <a:ln>
            <a:noFill/>
          </a:ln>
          <a:effectLst>
            <a:outerShdw blurRad="50800" dist="38100" dir="2700000" algn="tl" rotWithShape="0">
              <a:srgbClr val="000000">
                <a:alpha val="40000"/>
              </a:srgbClr>
            </a:outerShdw>
          </a:effectLst>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s-ES" sz="1800" b="1" i="0" u="none" strike="noStrike" cap="none" dirty="0">
                <a:solidFill>
                  <a:srgbClr val="FFFFFF"/>
                </a:solidFill>
                <a:latin typeface="Calibri"/>
                <a:ea typeface="Calibri"/>
                <a:cs typeface="Calibri"/>
                <a:sym typeface="Calibri"/>
              </a:rPr>
              <a:t>ACUERDO MARCO PARA LA PRESTACIÓN DEL SERVICIO DE TRANSPORTE DE VIAJEROS EN AUTOBÚS PARA LA REALIZACIÓN DE ACTIVIDADES DE LA UNIVERSIDAD MIGUEL HERNÁNDEZ DE ELCHE</a:t>
            </a:r>
          </a:p>
        </p:txBody>
      </p:sp>
      <p:sp>
        <p:nvSpPr>
          <p:cNvPr id="151" name="Google Shape;151;p6"/>
          <p:cNvSpPr txBox="1"/>
          <p:nvPr/>
        </p:nvSpPr>
        <p:spPr>
          <a:xfrm>
            <a:off x="771020" y="1392120"/>
            <a:ext cx="10054200" cy="4647396"/>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ES" sz="3200" b="1" dirty="0">
                <a:solidFill>
                  <a:schemeClr val="dk1"/>
                </a:solidFill>
                <a:latin typeface="Frutiger LT Std 55 Roman" panose="020B0602020204020204" pitchFamily="34" charset="0"/>
                <a:ea typeface="Calibri"/>
                <a:cs typeface="Calibri"/>
                <a:sym typeface="Calibri"/>
              </a:rPr>
              <a:t>EMPRESAS HOMOLOGADAS:</a:t>
            </a:r>
            <a:endParaRPr sz="3200" b="1" dirty="0">
              <a:solidFill>
                <a:schemeClr val="dk1"/>
              </a:solidFill>
              <a:latin typeface="Frutiger LT Std 55 Roman" panose="020B0602020204020204" pitchFamily="34" charset="0"/>
              <a:ea typeface="Calibri"/>
              <a:cs typeface="Calibri"/>
              <a:sym typeface="Calibri"/>
            </a:endParaRPr>
          </a:p>
          <a:p>
            <a:pPr marL="0" lvl="0" indent="0" algn="l" rtl="0">
              <a:spcBef>
                <a:spcPts val="0"/>
              </a:spcBef>
              <a:spcAft>
                <a:spcPts val="0"/>
              </a:spcAft>
              <a:buNone/>
            </a:pPr>
            <a:endParaRPr sz="1600" b="1" dirty="0">
              <a:solidFill>
                <a:schemeClr val="dk1"/>
              </a:solidFill>
              <a:latin typeface="Calibri"/>
              <a:ea typeface="Calibri"/>
              <a:cs typeface="Calibri"/>
              <a:sym typeface="Calibri"/>
            </a:endParaRPr>
          </a:p>
          <a:p>
            <a:pPr marL="215900" lvl="0" algn="l" rtl="0">
              <a:lnSpc>
                <a:spcPct val="150000"/>
              </a:lnSpc>
              <a:spcBef>
                <a:spcPts val="0"/>
              </a:spcBef>
              <a:spcAft>
                <a:spcPts val="0"/>
              </a:spcAft>
              <a:buSzPts val="200"/>
            </a:pPr>
            <a:r>
              <a:rPr lang="es-ES" sz="2800" dirty="0">
                <a:solidFill>
                  <a:schemeClr val="dk1"/>
                </a:solidFill>
                <a:latin typeface="Frutiger LT Std 55 Roman" panose="020B0602020204020204" pitchFamily="34" charset="0"/>
                <a:ea typeface="Calibri"/>
                <a:cs typeface="Calibri"/>
                <a:sym typeface="Calibri"/>
              </a:rPr>
              <a:t>-    AUTOCARES LA SERRANICA S.L.</a:t>
            </a:r>
          </a:p>
          <a:p>
            <a:pPr marL="215900" lvl="0" algn="l" rtl="0">
              <a:lnSpc>
                <a:spcPct val="150000"/>
              </a:lnSpc>
              <a:spcBef>
                <a:spcPts val="0"/>
              </a:spcBef>
              <a:spcAft>
                <a:spcPts val="0"/>
              </a:spcAft>
              <a:buSzPts val="200"/>
            </a:pPr>
            <a:r>
              <a:rPr lang="es-ES" sz="2800" dirty="0">
                <a:solidFill>
                  <a:schemeClr val="dk1"/>
                </a:solidFill>
                <a:latin typeface="Frutiger LT Std 55 Roman" panose="020B0602020204020204" pitchFamily="34" charset="0"/>
                <a:ea typeface="Calibri"/>
                <a:cs typeface="Calibri"/>
                <a:sym typeface="Calibri"/>
              </a:rPr>
              <a:t>-    AUTOCARES MISOL S.L.</a:t>
            </a:r>
          </a:p>
          <a:p>
            <a:pPr marL="215900" lvl="0" algn="l" rtl="0">
              <a:lnSpc>
                <a:spcPct val="150000"/>
              </a:lnSpc>
              <a:spcBef>
                <a:spcPts val="0"/>
              </a:spcBef>
              <a:spcAft>
                <a:spcPts val="0"/>
              </a:spcAft>
              <a:buSzPts val="200"/>
            </a:pPr>
            <a:r>
              <a:rPr lang="es-ES" sz="2800" dirty="0">
                <a:solidFill>
                  <a:schemeClr val="dk1"/>
                </a:solidFill>
                <a:latin typeface="Frutiger LT Std 55 Roman" panose="020B0602020204020204" pitchFamily="34" charset="0"/>
                <a:ea typeface="Calibri"/>
                <a:cs typeface="Calibri"/>
                <a:sym typeface="Calibri"/>
              </a:rPr>
              <a:t>-    LA MELILLENSE S.L.</a:t>
            </a:r>
          </a:p>
          <a:p>
            <a:pPr marL="215900" lvl="0" algn="l" rtl="0">
              <a:lnSpc>
                <a:spcPct val="150000"/>
              </a:lnSpc>
              <a:spcBef>
                <a:spcPts val="0"/>
              </a:spcBef>
              <a:spcAft>
                <a:spcPts val="0"/>
              </a:spcAft>
              <a:buSzPts val="200"/>
            </a:pPr>
            <a:r>
              <a:rPr lang="es-ES" sz="2800" dirty="0">
                <a:solidFill>
                  <a:schemeClr val="dk1"/>
                </a:solidFill>
                <a:latin typeface="Frutiger LT Std 55 Roman" panose="020B0602020204020204" pitchFamily="34" charset="0"/>
                <a:ea typeface="Calibri"/>
                <a:cs typeface="Calibri"/>
                <a:sym typeface="Calibri"/>
              </a:rPr>
              <a:t>-    AGOSTENSE, HIJOS DE CAYETANO SERNA S.A.</a:t>
            </a:r>
          </a:p>
          <a:p>
            <a:pPr marL="215900" lvl="0" algn="l" rtl="0">
              <a:lnSpc>
                <a:spcPct val="150000"/>
              </a:lnSpc>
              <a:spcBef>
                <a:spcPts val="0"/>
              </a:spcBef>
              <a:spcAft>
                <a:spcPts val="0"/>
              </a:spcAft>
              <a:buSzPts val="200"/>
            </a:pPr>
            <a:r>
              <a:rPr lang="es-ES" sz="2800" dirty="0">
                <a:solidFill>
                  <a:schemeClr val="dk1"/>
                </a:solidFill>
                <a:latin typeface="Frutiger LT Std 55 Roman" panose="020B0602020204020204" pitchFamily="34" charset="0"/>
                <a:ea typeface="Calibri"/>
                <a:cs typeface="Calibri"/>
                <a:sym typeface="Calibri"/>
              </a:rPr>
              <a:t>-    SUBUS GRUPO DE TRANSPORTE S.L.</a:t>
            </a:r>
          </a:p>
          <a:p>
            <a:pPr marL="215900" lvl="0" algn="l" rtl="0">
              <a:spcBef>
                <a:spcPts val="0"/>
              </a:spcBef>
              <a:spcAft>
                <a:spcPts val="0"/>
              </a:spcAft>
              <a:buSzPts val="200"/>
            </a:pPr>
            <a:endParaRPr lang="es-ES" sz="1600" b="1" dirty="0">
              <a:solidFill>
                <a:schemeClr val="dk1"/>
              </a:solidFill>
              <a:latin typeface="Calibri"/>
              <a:ea typeface="Calibri"/>
              <a:cs typeface="Calibri"/>
              <a:sym typeface="Calibri"/>
            </a:endParaRPr>
          </a:p>
          <a:p>
            <a:pPr marL="457200" lvl="0" indent="-241300" algn="l" rtl="0">
              <a:spcBef>
                <a:spcPts val="0"/>
              </a:spcBef>
              <a:spcAft>
                <a:spcPts val="0"/>
              </a:spcAft>
              <a:buSzPts val="200"/>
              <a:buFont typeface="Calibri"/>
              <a:buChar char="●"/>
            </a:pPr>
            <a:endParaRPr sz="1600" b="1" dirty="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2"/>
          <p:cNvSpPr txBox="1">
            <a:spLocks noGrp="1"/>
          </p:cNvSpPr>
          <p:nvPr>
            <p:ph type="body" idx="1"/>
          </p:nvPr>
        </p:nvSpPr>
        <p:spPr>
          <a:xfrm>
            <a:off x="725082" y="929922"/>
            <a:ext cx="10515600" cy="5332333"/>
          </a:xfrm>
          <a:prstGeom prst="rect">
            <a:avLst/>
          </a:prstGeom>
          <a:noFill/>
          <a:ln>
            <a:noFill/>
          </a:ln>
        </p:spPr>
        <p:txBody>
          <a:bodyPr spcFirstLastPara="1" wrap="square" lIns="91425" tIns="45700" rIns="91425" bIns="45700" anchor="t" anchorCtr="0">
            <a:normAutofit fontScale="25000" lnSpcReduction="20000"/>
          </a:bodyPr>
          <a:lstStyle/>
          <a:p>
            <a:pPr marL="1143000" marR="1905" lvl="2" indent="-228600" algn="just" fontAlgn="base">
              <a:lnSpc>
                <a:spcPct val="105000"/>
              </a:lnSpc>
              <a:spcAft>
                <a:spcPts val="205"/>
              </a:spcAft>
              <a:buClr>
                <a:srgbClr val="000000"/>
              </a:buClr>
              <a:buSzPts val="1200"/>
              <a:buFont typeface="Symbol" panose="05050102010706020507" pitchFamily="18" charset="2"/>
              <a:buChar char="-"/>
            </a:pPr>
            <a:endParaRPr lang="es-ES" sz="10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fontAlgn="base">
              <a:lnSpc>
                <a:spcPct val="110000"/>
              </a:lnSpc>
              <a:buSzPts val="3600"/>
              <a:buNone/>
            </a:pPr>
            <a:r>
              <a:rPr lang="es-ES" sz="6000" b="1" dirty="0">
                <a:latin typeface="Frutiger LT Std 55 Roman" panose="020B0602020204020204" pitchFamily="34" charset="0"/>
              </a:rPr>
              <a:t>RELACIÓN DE LOS DISTINTOS SERVICIOS REQUERIDOS</a:t>
            </a:r>
          </a:p>
          <a:p>
            <a:pPr marL="990600" indent="-180975" algn="just" defTabSz="714375" fontAlgn="base">
              <a:lnSpc>
                <a:spcPct val="120000"/>
              </a:lnSpc>
              <a:spcBef>
                <a:spcPts val="600"/>
              </a:spcBef>
              <a:buSzPts val="3600"/>
              <a:buNone/>
            </a:pPr>
            <a:r>
              <a:rPr lang="es-ES" sz="6000" b="1" dirty="0">
                <a:latin typeface="Frutiger LT Std 55 Roman" panose="020B0602020204020204" pitchFamily="34" charset="0"/>
              </a:rPr>
              <a:t>	MEDIO DÍA </a:t>
            </a:r>
          </a:p>
          <a:p>
            <a:pPr marL="990600" indent="0" algn="just" defTabSz="714375" fontAlgn="base">
              <a:lnSpc>
                <a:spcPct val="120000"/>
              </a:lnSpc>
              <a:spcBef>
                <a:spcPts val="600"/>
              </a:spcBef>
              <a:buSzPts val="3600"/>
              <a:buNone/>
            </a:pPr>
            <a:r>
              <a:rPr lang="es-ES" sz="6000" dirty="0">
                <a:latin typeface="Frutiger LT Std 55 Roman" panose="020B0602020204020204" pitchFamily="34" charset="0"/>
              </a:rPr>
              <a:t>Serán considerados los servicios con una duración inferior a 6 horas, con salida desde el punto de origen establecido por la UMH y retorno al punto de origen, aunque el regreso se realice más tarde de las 00:00 horas</a:t>
            </a:r>
            <a:endParaRPr lang="es-ES" sz="2500" dirty="0">
              <a:latin typeface="Frutiger LT Std 55 Roman" panose="020B0602020204020204" pitchFamily="34" charset="0"/>
            </a:endParaRPr>
          </a:p>
          <a:p>
            <a:pPr marL="7620" marR="1905" indent="0" algn="just">
              <a:lnSpc>
                <a:spcPct val="105000"/>
              </a:lnSpc>
              <a:spcAft>
                <a:spcPts val="45"/>
              </a:spcAft>
              <a:buNone/>
            </a:pPr>
            <a:r>
              <a:rPr lang="es-ES" sz="6000" dirty="0">
                <a:latin typeface="Frutiger LT Std 55 Roman" panose="020B0602020204020204" pitchFamily="34" charset="0"/>
              </a:rPr>
              <a:t>	</a:t>
            </a:r>
            <a:r>
              <a:rPr lang="es-ES" sz="6000" b="1" dirty="0">
                <a:latin typeface="Frutiger LT Std 55 Roman" panose="020B0602020204020204" pitchFamily="34" charset="0"/>
              </a:rPr>
              <a:t>DÍA COMPLETO</a:t>
            </a:r>
          </a:p>
          <a:p>
            <a:pPr marL="990600" marR="1905" indent="-447675" algn="just">
              <a:lnSpc>
                <a:spcPct val="120000"/>
              </a:lnSpc>
              <a:spcBef>
                <a:spcPts val="600"/>
              </a:spcBef>
              <a:spcAft>
                <a:spcPts val="45"/>
              </a:spcAft>
              <a:buNone/>
            </a:pPr>
            <a:r>
              <a:rPr lang="es-ES" sz="6000" b="1" dirty="0">
                <a:latin typeface="Frutiger LT Std 55 Roman" panose="020B0602020204020204" pitchFamily="34" charset="0"/>
              </a:rPr>
              <a:t>	</a:t>
            </a:r>
            <a:r>
              <a:rPr lang="es-ES" sz="6000" dirty="0">
                <a:latin typeface="Frutiger LT Std 55 Roman" panose="020B0602020204020204" pitchFamily="34" charset="0"/>
              </a:rPr>
              <a:t>Serán considerados los servicios con una duración superior a 6 horas e inferior a 15 horas, con salida desde el punto de origen establecido por la UMH y retorno al punto de origen. Se considerará día completo los desplazamientos con la duración establecida, aunque el regreso se realice más tarde de las 00:00 horas. </a:t>
            </a:r>
          </a:p>
          <a:p>
            <a:pPr marL="7620" marR="1905" indent="0" algn="just">
              <a:lnSpc>
                <a:spcPct val="105000"/>
              </a:lnSpc>
              <a:spcAft>
                <a:spcPts val="45"/>
              </a:spcAft>
              <a:buNone/>
            </a:pPr>
            <a:r>
              <a:rPr lang="es-ES" sz="6000" dirty="0">
                <a:latin typeface="Frutiger LT Std 55 Roman" panose="020B0602020204020204" pitchFamily="34" charset="0"/>
              </a:rPr>
              <a:t>Para hallar el importe total a facturar en los viajes de duración superior a un día, primero se prorrateará el número total de kilómetros realizados durante todos los días de viaje entre el número de días de duración. El resultado se facturará de la siguiente manera:</a:t>
            </a:r>
          </a:p>
          <a:p>
            <a:pPr marL="990600" marR="1905" lvl="2" indent="-180975" algn="just" fontAlgn="base">
              <a:lnSpc>
                <a:spcPct val="105000"/>
              </a:lnSpc>
              <a:spcAft>
                <a:spcPts val="215"/>
              </a:spcAft>
              <a:buClr>
                <a:srgbClr val="000000"/>
              </a:buClr>
              <a:buSzPts val="1200"/>
              <a:buFont typeface="Wingdings" panose="05000000000000000000" pitchFamily="2" charset="2"/>
              <a:buChar char="q"/>
            </a:pPr>
            <a:r>
              <a:rPr lang="es-ES" sz="6000" dirty="0">
                <a:latin typeface="Frutiger LT Std 55 Roman" panose="020B0602020204020204" pitchFamily="34" charset="0"/>
              </a:rPr>
              <a:t>Si la media de kilómetros diaria es inferior a 201 km, se facturará, por cada día de viaje, el importe ofertado para más de un día correspondiente al tramo “Hasta 200 km diarios”. </a:t>
            </a:r>
          </a:p>
          <a:p>
            <a:pPr marL="990600" marR="1905" lvl="2" indent="-180975" algn="just" fontAlgn="base">
              <a:lnSpc>
                <a:spcPct val="105000"/>
              </a:lnSpc>
              <a:spcAft>
                <a:spcPts val="45"/>
              </a:spcAft>
              <a:buClr>
                <a:srgbClr val="000000"/>
              </a:buClr>
              <a:buSzPts val="1200"/>
              <a:buFont typeface="Wingdings" panose="05000000000000000000" pitchFamily="2" charset="2"/>
              <a:buChar char="q"/>
            </a:pPr>
            <a:r>
              <a:rPr lang="es-ES" sz="6000" dirty="0">
                <a:latin typeface="Frutiger LT Std 55 Roman" panose="020B0602020204020204" pitchFamily="34" charset="0"/>
              </a:rPr>
              <a:t>Si la media de kilómetros diaria se encuentra entre 201 y 350 km, se facturará, por cada día de viaje, el importe ofertado para más de un día correspondiente al tramo “de 201 a 350 km”. </a:t>
            </a:r>
          </a:p>
          <a:p>
            <a:pPr marL="990600" marR="1905" lvl="2" indent="-180975" algn="just" fontAlgn="base">
              <a:lnSpc>
                <a:spcPct val="105000"/>
              </a:lnSpc>
              <a:spcAft>
                <a:spcPts val="45"/>
              </a:spcAft>
              <a:buClr>
                <a:srgbClr val="000000"/>
              </a:buClr>
              <a:buSzPts val="1200"/>
              <a:buFont typeface="Wingdings" panose="05000000000000000000" pitchFamily="2" charset="2"/>
              <a:buChar char="q"/>
            </a:pPr>
            <a:r>
              <a:rPr lang="es-ES" sz="6000" dirty="0">
                <a:latin typeface="Frutiger LT Std 55 Roman" panose="020B0602020204020204" pitchFamily="34" charset="0"/>
              </a:rPr>
              <a:t>En los trayectos superiores a 350 kilómetros, se facturará el importe ofertado para el intervalo “350” según el tipo de servicio y capacidad del autobús. El resto </a:t>
            </a:r>
            <a:r>
              <a:rPr lang="es-ES" sz="6000">
                <a:latin typeface="Frutiger LT Std 55 Roman" panose="020B0602020204020204" pitchFamily="34" charset="0"/>
              </a:rPr>
              <a:t>de kilómetros</a:t>
            </a:r>
            <a:r>
              <a:rPr lang="es-ES" sz="6000" dirty="0">
                <a:latin typeface="Frutiger LT Std 55 Roman" panose="020B0602020204020204" pitchFamily="34" charset="0"/>
              </a:rPr>
              <a:t>, hasta el total realizado, se multiplicará por el precio unitario ofertado por la empresa.</a:t>
            </a:r>
            <a:endParaRPr lang="es-ES" sz="3600" b="1" dirty="0"/>
          </a:p>
        </p:txBody>
      </p:sp>
      <p:sp>
        <p:nvSpPr>
          <p:cNvPr id="94" name="Google Shape;94;p2"/>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Calibri"/>
                <a:ea typeface="Calibri"/>
                <a:cs typeface="Calibri"/>
                <a:sym typeface="Calibri"/>
              </a:rPr>
              <a:t>SERVICIO DE PLANIFICACIÓN Y SEGUIMIENTO DE LA CONTRATACIÓN</a:t>
            </a:r>
            <a:br>
              <a:rPr lang="es-ES" sz="1600" b="1" dirty="0">
                <a:solidFill>
                  <a:schemeClr val="lt1"/>
                </a:solidFill>
                <a:latin typeface="Calibri"/>
                <a:ea typeface="Calibri"/>
                <a:cs typeface="Calibri"/>
                <a:sym typeface="Calibri"/>
              </a:rPr>
            </a:br>
            <a:endParaRPr sz="1200" b="1" i="0" u="none" strike="noStrike" cap="none" dirty="0">
              <a:solidFill>
                <a:srgbClr val="000000"/>
              </a:solidFill>
            </a:endParaRPr>
          </a:p>
        </p:txBody>
      </p:sp>
      <p:pic>
        <p:nvPicPr>
          <p:cNvPr id="95" name="Google Shape;95;p2"/>
          <p:cNvPicPr preferRelativeResize="0"/>
          <p:nvPr/>
        </p:nvPicPr>
        <p:blipFill rotWithShape="1">
          <a:blip r:embed="rId3">
            <a:alphaModFix/>
          </a:blip>
          <a:srcRect/>
          <a:stretch/>
        </p:blipFill>
        <p:spPr>
          <a:xfrm>
            <a:off x="222464" y="198359"/>
            <a:ext cx="823031" cy="963251"/>
          </a:xfrm>
          <a:prstGeom prst="rect">
            <a:avLst/>
          </a:prstGeom>
          <a:noFill/>
          <a:ln>
            <a:noFill/>
          </a:ln>
        </p:spPr>
      </p:pic>
      <p:sp>
        <p:nvSpPr>
          <p:cNvPr id="96" name="Google Shape;96;p2"/>
          <p:cNvSpPr txBox="1"/>
          <p:nvPr/>
        </p:nvSpPr>
        <p:spPr>
          <a:xfrm>
            <a:off x="1226050" y="144999"/>
            <a:ext cx="10531800" cy="626400"/>
          </a:xfrm>
          <a:prstGeom prst="rect">
            <a:avLst/>
          </a:prstGeom>
          <a:solidFill>
            <a:srgbClr val="B93835"/>
          </a:solidFill>
          <a:ln>
            <a:noFill/>
          </a:ln>
          <a:effectLst>
            <a:outerShdw blurRad="50800" dist="38100" dir="2700000" algn="tl" rotWithShape="0">
              <a:srgbClr val="000000">
                <a:alpha val="40000"/>
              </a:srgbClr>
            </a:outerShdw>
          </a:effectLst>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1600"/>
              <a:buFont typeface="Arial"/>
              <a:buNone/>
            </a:pPr>
            <a:r>
              <a:rPr lang="es-ES" sz="1800" b="1" dirty="0">
                <a:solidFill>
                  <a:schemeClr val="lt1"/>
                </a:solidFill>
                <a:latin typeface="Calibri"/>
                <a:ea typeface="Calibri"/>
                <a:cs typeface="Calibri"/>
                <a:sym typeface="Calibri"/>
              </a:rPr>
              <a:t>ACUERDO MARCO PARA LA PRESTACIÓN DEL SERVICIO DE TRANSPORTE DE VIAJEROS EN AUTOBÚS PARA LA REALIZACIÓN DE ACTIVIDADES DE LA UNIVERSIDAD MIGUEL HERNÁNDEZ DE ELCHE</a:t>
            </a:r>
            <a:endParaRPr sz="1800" b="1" dirty="0">
              <a:solidFill>
                <a:srgbClr val="FFFFFF"/>
              </a:solidFill>
              <a:latin typeface="Calibri"/>
              <a:ea typeface="Calibri"/>
              <a:cs typeface="Calibri"/>
              <a:sym typeface="Calibri"/>
            </a:endParaRPr>
          </a:p>
        </p:txBody>
      </p:sp>
      <p:grpSp>
        <p:nvGrpSpPr>
          <p:cNvPr id="8" name="Diagram group">
            <a:extLst>
              <a:ext uri="{FF2B5EF4-FFF2-40B4-BE49-F238E27FC236}">
                <a16:creationId xmlns:a16="http://schemas.microsoft.com/office/drawing/2014/main" id="{08F395DC-CF26-63DF-368B-6936CEB88578}"/>
              </a:ext>
            </a:extLst>
          </p:cNvPr>
          <p:cNvGrpSpPr/>
          <p:nvPr/>
        </p:nvGrpSpPr>
        <p:grpSpPr>
          <a:xfrm>
            <a:off x="901335" y="1723808"/>
            <a:ext cx="718650" cy="622949"/>
            <a:chOff x="58638" y="8446"/>
            <a:chExt cx="467049" cy="467049"/>
          </a:xfrm>
          <a:scene3d>
            <a:camera prst="obliqueTopLeft"/>
            <a:lightRig rig="threePt" dir="t"/>
          </a:scene3d>
        </p:grpSpPr>
        <p:sp>
          <p:nvSpPr>
            <p:cNvPr id="9" name="Elipse 8">
              <a:extLst>
                <a:ext uri="{FF2B5EF4-FFF2-40B4-BE49-F238E27FC236}">
                  <a16:creationId xmlns:a16="http://schemas.microsoft.com/office/drawing/2014/main" id="{FD29697F-D9D4-A2D7-E719-F2B5BB5741D8}"/>
                </a:ext>
              </a:extLst>
            </p:cNvPr>
            <p:cNvSpPr/>
            <p:nvPr/>
          </p:nvSpPr>
          <p:spPr>
            <a:xfrm>
              <a:off x="58638" y="8446"/>
              <a:ext cx="467049" cy="467049"/>
            </a:xfrm>
            <a:prstGeom prst="ellipse">
              <a:avLst/>
            </a:prstGeom>
            <a:gradFill rotWithShape="1">
              <a:gsLst>
                <a:gs pos="0">
                  <a:srgbClr val="4472C4">
                    <a:tint val="40000"/>
                    <a:hueOff val="0"/>
                    <a:satOff val="0"/>
                    <a:lumOff val="0"/>
                    <a:alphaOff val="0"/>
                    <a:satMod val="103000"/>
                    <a:lumMod val="102000"/>
                    <a:tint val="94000"/>
                  </a:srgbClr>
                </a:gs>
                <a:gs pos="50000">
                  <a:srgbClr val="4472C4">
                    <a:tint val="40000"/>
                    <a:hueOff val="0"/>
                    <a:satOff val="0"/>
                    <a:lumOff val="0"/>
                    <a:alphaOff val="0"/>
                    <a:satMod val="110000"/>
                    <a:lumMod val="100000"/>
                    <a:shade val="100000"/>
                  </a:srgbClr>
                </a:gs>
                <a:gs pos="100000">
                  <a:srgbClr val="4472C4">
                    <a:tint val="40000"/>
                    <a:hueOff val="0"/>
                    <a:satOff val="0"/>
                    <a:lumOff val="0"/>
                    <a:alphaOff val="0"/>
                    <a:lumMod val="99000"/>
                    <a:satMod val="120000"/>
                    <a:shade val="78000"/>
                  </a:srgbClr>
                </a:gs>
              </a:gsLst>
              <a:lin ang="5400000" scaled="0"/>
            </a:gradFill>
            <a:ln>
              <a:noFill/>
            </a:ln>
            <a:effectLst/>
            <a:scene3d>
              <a:camera prst="obliqueTopLeft"/>
              <a:lightRig rig="threePt" dir="t"/>
            </a:scene3d>
            <a:sp3d z="-152400" extrusionH="63500" prstMaterial="matte">
              <a:bevelT w="144450" h="6350" prst="relaxedInset"/>
              <a:contourClr>
                <a:sysClr val="window" lastClr="FFFFFF"/>
              </a:contourClr>
            </a:sp3d>
          </p:spPr>
        </p:sp>
        <p:sp>
          <p:nvSpPr>
            <p:cNvPr id="10" name="Cuerda 9">
              <a:extLst>
                <a:ext uri="{FF2B5EF4-FFF2-40B4-BE49-F238E27FC236}">
                  <a16:creationId xmlns:a16="http://schemas.microsoft.com/office/drawing/2014/main" id="{8ED697D3-4288-F656-AC57-30E585D09450}"/>
                </a:ext>
              </a:extLst>
            </p:cNvPr>
            <p:cNvSpPr/>
            <p:nvPr/>
          </p:nvSpPr>
          <p:spPr>
            <a:xfrm>
              <a:off x="105343" y="55151"/>
              <a:ext cx="373639" cy="373639"/>
            </a:xfrm>
            <a:prstGeom prst="chord">
              <a:avLst>
                <a:gd name="adj1" fmla="val 0"/>
                <a:gd name="adj2" fmla="val 10800000"/>
              </a:avLst>
            </a:prstGeom>
            <a:gradFill rotWithShape="1">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a:noFill/>
            </a:ln>
            <a:effectLst/>
            <a:scene3d>
              <a:camera prst="obliqueTopLeft"/>
              <a:lightRig rig="threePt" dir="t"/>
            </a:scene3d>
            <a:sp3d prstMaterial="plastic">
              <a:bevelT w="127000" h="25400" prst="relaxedInset"/>
            </a:sp3d>
          </p:spPr>
        </p:sp>
      </p:grpSp>
      <p:pic>
        <p:nvPicPr>
          <p:cNvPr id="20" name="Imagen 19">
            <a:extLst>
              <a:ext uri="{FF2B5EF4-FFF2-40B4-BE49-F238E27FC236}">
                <a16:creationId xmlns:a16="http://schemas.microsoft.com/office/drawing/2014/main" id="{5FB29A1F-90F5-4586-32C8-7286A464C831}"/>
              </a:ext>
            </a:extLst>
          </p:cNvPr>
          <p:cNvPicPr>
            <a:picLocks noChangeAspect="1"/>
          </p:cNvPicPr>
          <p:nvPr/>
        </p:nvPicPr>
        <p:blipFill>
          <a:blip r:embed="rId4"/>
          <a:stretch>
            <a:fillRect/>
          </a:stretch>
        </p:blipFill>
        <p:spPr>
          <a:xfrm>
            <a:off x="814534" y="2712539"/>
            <a:ext cx="823031" cy="823031"/>
          </a:xfrm>
          <a:prstGeom prst="rect">
            <a:avLst/>
          </a:prstGeom>
        </p:spPr>
      </p:pic>
    </p:spTree>
    <p:extLst>
      <p:ext uri="{BB962C8B-B14F-4D97-AF65-F5344CB8AC3E}">
        <p14:creationId xmlns:p14="http://schemas.microsoft.com/office/powerpoint/2010/main" val="2573857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2"/>
          <p:cNvSpPr txBox="1">
            <a:spLocks noGrp="1"/>
          </p:cNvSpPr>
          <p:nvPr>
            <p:ph type="body" idx="1"/>
          </p:nvPr>
        </p:nvSpPr>
        <p:spPr>
          <a:xfrm>
            <a:off x="838204" y="1016000"/>
            <a:ext cx="10515600" cy="5160963"/>
          </a:xfrm>
          <a:prstGeom prst="rect">
            <a:avLst/>
          </a:prstGeom>
          <a:noFill/>
          <a:ln>
            <a:noFill/>
          </a:ln>
        </p:spPr>
        <p:txBody>
          <a:bodyPr spcFirstLastPara="1" wrap="square" lIns="91425" tIns="45700" rIns="91425" bIns="45700" anchor="t" anchorCtr="0">
            <a:normAutofit/>
          </a:bodyPr>
          <a:lstStyle/>
          <a:p>
            <a:pPr marL="114300" indent="0">
              <a:buNone/>
            </a:pPr>
            <a:r>
              <a:rPr lang="es-ES" sz="1800" b="1" i="0" u="none" strike="noStrike" baseline="0" dirty="0">
                <a:solidFill>
                  <a:srgbClr val="000000"/>
                </a:solidFill>
                <a:latin typeface="Frutiger LT Std 55 Roman" panose="020B0602020204020204" pitchFamily="34" charset="0"/>
              </a:rPr>
              <a:t>CONDICIONES DE LA PRESTACIÓN</a:t>
            </a:r>
          </a:p>
          <a:p>
            <a:pPr algn="l"/>
            <a:endParaRPr lang="es-ES" sz="1800" b="0" i="0" u="none" strike="noStrike" baseline="0" dirty="0">
              <a:solidFill>
                <a:srgbClr val="000000"/>
              </a:solidFill>
              <a:latin typeface="Frutiger LT Std 55 Roman" panose="020B0602020204020204" pitchFamily="34" charset="0"/>
            </a:endParaRPr>
          </a:p>
        </p:txBody>
      </p:sp>
      <p:sp>
        <p:nvSpPr>
          <p:cNvPr id="94" name="Google Shape;94;p2"/>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s-ES" sz="1600" b="1" i="0" u="none" strike="noStrike" kern="0" cap="none" spc="0" normalizeH="0" baseline="0" noProof="0" dirty="0">
              <a:ln>
                <a:noFill/>
              </a:ln>
              <a:solidFill>
                <a:srgbClr val="FFFFFF"/>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s-ES" sz="1600" b="1" i="0" u="none" strike="noStrike" kern="0" cap="none" spc="0" normalizeH="0" baseline="0" noProof="0" dirty="0">
                <a:ln>
                  <a:noFill/>
                </a:ln>
                <a:solidFill>
                  <a:srgbClr val="FFFFFF"/>
                </a:solidFill>
                <a:effectLst/>
                <a:uLnTx/>
                <a:uFillTx/>
                <a:latin typeface="Calibri"/>
                <a:ea typeface="Calibri"/>
                <a:cs typeface="Calibri"/>
                <a:sym typeface="Calibri"/>
              </a:rPr>
              <a:t>SERVICIO DE PLANIFICACIÓN Y SEGUIMIENTO DE LA CONTRATACIÓN</a:t>
            </a:r>
            <a:br>
              <a:rPr kumimoji="0" lang="es-ES" sz="1600" b="1" i="0" u="none" strike="noStrike" kern="0" cap="none" spc="0" normalizeH="0" baseline="0" noProof="0" dirty="0">
                <a:ln>
                  <a:noFill/>
                </a:ln>
                <a:solidFill>
                  <a:srgbClr val="FFFFFF"/>
                </a:solidFill>
                <a:effectLst/>
                <a:uLnTx/>
                <a:uFillTx/>
                <a:latin typeface="Calibri"/>
                <a:ea typeface="Calibri"/>
                <a:cs typeface="Calibri"/>
                <a:sym typeface="Calibri"/>
              </a:rPr>
            </a:br>
            <a:endParaRPr kumimoji="0" sz="1200" b="1" i="0" u="none" strike="noStrike" kern="0" cap="none" spc="0" normalizeH="0" baseline="0" noProof="0" dirty="0">
              <a:ln>
                <a:noFill/>
              </a:ln>
              <a:solidFill>
                <a:srgbClr val="000000"/>
              </a:solidFill>
              <a:effectLst/>
              <a:uLnTx/>
              <a:uFillTx/>
              <a:latin typeface="Arial"/>
              <a:cs typeface="Arial"/>
              <a:sym typeface="Arial"/>
            </a:endParaRPr>
          </a:p>
        </p:txBody>
      </p:sp>
      <p:pic>
        <p:nvPicPr>
          <p:cNvPr id="95" name="Google Shape;95;p2"/>
          <p:cNvPicPr preferRelativeResize="0"/>
          <p:nvPr/>
        </p:nvPicPr>
        <p:blipFill rotWithShape="1">
          <a:blip r:embed="rId3">
            <a:alphaModFix/>
          </a:blip>
          <a:srcRect/>
          <a:stretch/>
        </p:blipFill>
        <p:spPr>
          <a:xfrm>
            <a:off x="222464" y="198359"/>
            <a:ext cx="823031" cy="963251"/>
          </a:xfrm>
          <a:prstGeom prst="rect">
            <a:avLst/>
          </a:prstGeom>
          <a:noFill/>
          <a:ln>
            <a:noFill/>
          </a:ln>
        </p:spPr>
      </p:pic>
      <p:sp>
        <p:nvSpPr>
          <p:cNvPr id="96" name="Google Shape;96;p2"/>
          <p:cNvSpPr txBox="1"/>
          <p:nvPr/>
        </p:nvSpPr>
        <p:spPr>
          <a:xfrm>
            <a:off x="1226050" y="144999"/>
            <a:ext cx="10531800" cy="626400"/>
          </a:xfrm>
          <a:prstGeom prst="rect">
            <a:avLst/>
          </a:prstGeom>
          <a:solidFill>
            <a:srgbClr val="B93835"/>
          </a:solidFill>
          <a:ln>
            <a:noFill/>
          </a:ln>
          <a:effectLst>
            <a:outerShdw blurRad="50800" dist="38100" dir="2700000" algn="tl" rotWithShape="0">
              <a:srgbClr val="000000">
                <a:alpha val="40000"/>
              </a:srgbClr>
            </a:outerShdw>
          </a:effectLst>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600"/>
              <a:buFont typeface="Arial"/>
              <a:buNone/>
              <a:tabLst/>
              <a:defRPr/>
            </a:pPr>
            <a:r>
              <a:rPr kumimoji="0" lang="es-ES" sz="1800" b="1" i="0" u="none" strike="noStrike" kern="0" cap="none" spc="0" normalizeH="0" baseline="0" noProof="0" dirty="0">
                <a:ln>
                  <a:noFill/>
                </a:ln>
                <a:solidFill>
                  <a:srgbClr val="FFFFFF"/>
                </a:solidFill>
                <a:effectLst/>
                <a:uLnTx/>
                <a:uFillTx/>
                <a:latin typeface="Calibri"/>
                <a:ea typeface="Calibri"/>
                <a:cs typeface="Calibri"/>
                <a:sym typeface="Calibri"/>
              </a:rPr>
              <a:t>ACUERDO MARCO PARA LA PRESTACIÓN DEL SERVICIO DE TRANSPORTE DE VIAJEROS EN AUTOBÚS PARA LA REALIZACIÓN DE ACTIVIDADES DE LA UNIVERSIDAD MIGUEL HERNÁNDEZ DE ELCHE</a:t>
            </a:r>
            <a:endParaRPr kumimoji="0" sz="1800" b="1"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
        <p:nvSpPr>
          <p:cNvPr id="5" name="Rectángulo 4">
            <a:extLst>
              <a:ext uri="{FF2B5EF4-FFF2-40B4-BE49-F238E27FC236}">
                <a16:creationId xmlns:a16="http://schemas.microsoft.com/office/drawing/2014/main" id="{E84F8E7D-63B1-4AE7-AE5E-D144EAB29DBC}"/>
              </a:ext>
            </a:extLst>
          </p:cNvPr>
          <p:cNvSpPr/>
          <p:nvPr/>
        </p:nvSpPr>
        <p:spPr>
          <a:xfrm>
            <a:off x="1101209" y="1513094"/>
            <a:ext cx="7923014" cy="415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s-ES" sz="1800" b="0" i="0" u="none" strike="noStrike" kern="0" cap="none" spc="0" normalizeH="0" baseline="0" noProof="0" dirty="0">
                <a:ln>
                  <a:noFill/>
                </a:ln>
                <a:solidFill>
                  <a:srgbClr val="000000"/>
                </a:solidFill>
                <a:effectLst/>
                <a:uLnTx/>
                <a:uFillTx/>
                <a:latin typeface="Frutiger LT Std 55 Roman" panose="020B0602020204020204" pitchFamily="34" charset="0"/>
                <a:ea typeface="+mn-ea"/>
                <a:cs typeface="+mn-cs"/>
                <a:sym typeface="Arial"/>
              </a:rPr>
              <a:t> </a:t>
            </a:r>
            <a:r>
              <a:rPr kumimoji="0" lang="es-ES" sz="1800" b="1" i="0" u="none" strike="noStrike" kern="0" cap="none" spc="0" normalizeH="0" baseline="0" noProof="0" dirty="0">
                <a:ln>
                  <a:noFill/>
                </a:ln>
                <a:solidFill>
                  <a:srgbClr val="000000"/>
                </a:solidFill>
                <a:effectLst/>
                <a:uLnTx/>
                <a:uFillTx/>
                <a:latin typeface="Frutiger LT Std 55 Roman" panose="020B0602020204020204" pitchFamily="34" charset="0"/>
                <a:ea typeface="+mn-ea"/>
                <a:cs typeface="+mn-cs"/>
                <a:sym typeface="Arial"/>
              </a:rPr>
              <a:t>Lugar y puesta a disposición del servicio</a:t>
            </a:r>
            <a:endParaRPr kumimoji="0" lang="es-ES"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
        <p:nvSpPr>
          <p:cNvPr id="7" name="Rectángulo: esquinas redondeadas 6">
            <a:extLst>
              <a:ext uri="{FF2B5EF4-FFF2-40B4-BE49-F238E27FC236}">
                <a16:creationId xmlns:a16="http://schemas.microsoft.com/office/drawing/2014/main" id="{34CEDF24-6C59-4049-83FE-DF33F2DE40A0}"/>
              </a:ext>
            </a:extLst>
          </p:cNvPr>
          <p:cNvSpPr/>
          <p:nvPr/>
        </p:nvSpPr>
        <p:spPr>
          <a:xfrm>
            <a:off x="1769422" y="4479928"/>
            <a:ext cx="8685679" cy="36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s-ES" sz="1400" b="0" i="0" u="none" strike="noStrike" kern="0" cap="none" spc="0" normalizeH="0" baseline="0" noProof="0" dirty="0">
                <a:ln>
                  <a:noFill/>
                </a:ln>
                <a:solidFill>
                  <a:srgbClr val="FFFFFF"/>
                </a:solidFill>
                <a:effectLst/>
                <a:uLnTx/>
                <a:uFillTx/>
                <a:latin typeface="Arial"/>
                <a:ea typeface="+mn-ea"/>
                <a:cs typeface="+mn-cs"/>
                <a:sym typeface="Arial"/>
              </a:rPr>
              <a:t>Los desplazamientos se ajustarán al itinerario organizado por la UMH</a:t>
            </a:r>
          </a:p>
        </p:txBody>
      </p:sp>
      <p:sp>
        <p:nvSpPr>
          <p:cNvPr id="13" name="Rectángulo: esquinas redondeadas 12">
            <a:extLst>
              <a:ext uri="{FF2B5EF4-FFF2-40B4-BE49-F238E27FC236}">
                <a16:creationId xmlns:a16="http://schemas.microsoft.com/office/drawing/2014/main" id="{D8074B61-A977-44E7-A082-72CEF150C8F1}"/>
              </a:ext>
            </a:extLst>
          </p:cNvPr>
          <p:cNvSpPr/>
          <p:nvPr/>
        </p:nvSpPr>
        <p:spPr>
          <a:xfrm>
            <a:off x="1772893" y="3748220"/>
            <a:ext cx="8685679" cy="36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s-ES" sz="1400" b="0" i="0" u="none" strike="noStrike" kern="0" cap="none" spc="0" normalizeH="0" baseline="0" noProof="0" dirty="0">
                <a:ln>
                  <a:noFill/>
                </a:ln>
                <a:solidFill>
                  <a:srgbClr val="FFFFFF"/>
                </a:solidFill>
                <a:effectLst/>
                <a:uLnTx/>
                <a:uFillTx/>
                <a:latin typeface="Arial"/>
                <a:ea typeface="+mn-ea"/>
                <a:cs typeface="+mn-cs"/>
                <a:sym typeface="Arial"/>
              </a:rPr>
              <a:t>El servicio podrá realizarse cualquier día de la semana, incluyendo domingos y festivos</a:t>
            </a:r>
          </a:p>
        </p:txBody>
      </p:sp>
      <p:sp>
        <p:nvSpPr>
          <p:cNvPr id="17" name="Rectángulo: esquinas redondeadas 16">
            <a:extLst>
              <a:ext uri="{FF2B5EF4-FFF2-40B4-BE49-F238E27FC236}">
                <a16:creationId xmlns:a16="http://schemas.microsoft.com/office/drawing/2014/main" id="{1DA3023A-CD47-484A-91E6-AB182E6191AE}"/>
              </a:ext>
            </a:extLst>
          </p:cNvPr>
          <p:cNvSpPr/>
          <p:nvPr/>
        </p:nvSpPr>
        <p:spPr>
          <a:xfrm>
            <a:off x="1769422" y="3055710"/>
            <a:ext cx="8685679" cy="360000"/>
          </a:xfrm>
          <a:prstGeom prst="roundRect">
            <a:avLst>
              <a:gd name="adj" fmla="val 217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s-ES" sz="1400" b="0" i="0" u="none" strike="noStrike" kern="0" cap="none" spc="0" normalizeH="0" baseline="0" noProof="0" dirty="0">
                <a:ln>
                  <a:noFill/>
                </a:ln>
                <a:solidFill>
                  <a:srgbClr val="FFFFFF"/>
                </a:solidFill>
                <a:effectLst/>
                <a:uLnTx/>
                <a:uFillTx/>
                <a:latin typeface="Arial"/>
                <a:ea typeface="+mn-ea"/>
                <a:cs typeface="+mn-cs"/>
                <a:sym typeface="Arial"/>
              </a:rPr>
              <a:t>La empresa contratada deberá garantizar la prestación del servicio requerido acorde a la demanda solicitada, con los tiempos y programación acordada.</a:t>
            </a:r>
          </a:p>
        </p:txBody>
      </p:sp>
      <p:sp>
        <p:nvSpPr>
          <p:cNvPr id="18" name="Rectángulo: esquinas redondeadas 17">
            <a:extLst>
              <a:ext uri="{FF2B5EF4-FFF2-40B4-BE49-F238E27FC236}">
                <a16:creationId xmlns:a16="http://schemas.microsoft.com/office/drawing/2014/main" id="{D019CD44-6E8F-4E41-B0B2-D45BD7F29052}"/>
              </a:ext>
            </a:extLst>
          </p:cNvPr>
          <p:cNvSpPr/>
          <p:nvPr/>
        </p:nvSpPr>
        <p:spPr>
          <a:xfrm>
            <a:off x="1769423" y="2119095"/>
            <a:ext cx="8689149" cy="6041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s-ES" sz="1400" b="0" i="0" u="none" strike="noStrike" kern="0" cap="none" spc="0" normalizeH="0" baseline="0" noProof="0" dirty="0">
                <a:ln>
                  <a:noFill/>
                </a:ln>
                <a:solidFill>
                  <a:srgbClr val="FFFFFF"/>
                </a:solidFill>
                <a:effectLst/>
                <a:uLnTx/>
                <a:uFillTx/>
                <a:latin typeface="Arial"/>
                <a:ea typeface="+mn-ea"/>
                <a:cs typeface="+mn-cs"/>
                <a:sym typeface="Arial"/>
              </a:rPr>
              <a:t>El servicio de transporte deberá proporcionar la flota de autobuses que se requiera, de acuerdo al uso y número de pasajeros indicados para llevar a cabo la actividad programada.</a:t>
            </a:r>
          </a:p>
        </p:txBody>
      </p:sp>
      <p:sp>
        <p:nvSpPr>
          <p:cNvPr id="11" name="Abrir llave 10">
            <a:extLst>
              <a:ext uri="{FF2B5EF4-FFF2-40B4-BE49-F238E27FC236}">
                <a16:creationId xmlns:a16="http://schemas.microsoft.com/office/drawing/2014/main" id="{F49306E9-1B90-47EC-BA59-C26583FCDDC5}"/>
              </a:ext>
            </a:extLst>
          </p:cNvPr>
          <p:cNvSpPr/>
          <p:nvPr/>
        </p:nvSpPr>
        <p:spPr>
          <a:xfrm>
            <a:off x="1265844" y="2087254"/>
            <a:ext cx="419182" cy="2842017"/>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s-ES" sz="1400" b="0" i="0" u="none" strike="noStrike" kern="0" cap="none" spc="0" normalizeH="0" baseline="0" noProof="0">
              <a:ln>
                <a:noFill/>
              </a:ln>
              <a:solidFill>
                <a:srgbClr val="000000"/>
              </a:solidFill>
              <a:effectLst/>
              <a:uLnTx/>
              <a:uFillTx/>
              <a:latin typeface="Arial"/>
              <a:ea typeface="+mn-ea"/>
              <a:cs typeface="+mn-cs"/>
              <a:sym typeface="Arial"/>
            </a:endParaRPr>
          </a:p>
        </p:txBody>
      </p:sp>
    </p:spTree>
    <p:extLst>
      <p:ext uri="{BB962C8B-B14F-4D97-AF65-F5344CB8AC3E}">
        <p14:creationId xmlns:p14="http://schemas.microsoft.com/office/powerpoint/2010/main" val="1583130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2"/>
          <p:cNvSpPr txBox="1">
            <a:spLocks noGrp="1"/>
          </p:cNvSpPr>
          <p:nvPr>
            <p:ph type="body" idx="1"/>
          </p:nvPr>
        </p:nvSpPr>
        <p:spPr>
          <a:xfrm>
            <a:off x="838204" y="1006764"/>
            <a:ext cx="10515600" cy="5170199"/>
          </a:xfrm>
          <a:prstGeom prst="rect">
            <a:avLst/>
          </a:prstGeom>
          <a:noFill/>
          <a:ln>
            <a:noFill/>
          </a:ln>
        </p:spPr>
        <p:txBody>
          <a:bodyPr spcFirstLastPara="1" wrap="square" lIns="91425" tIns="45700" rIns="91425" bIns="45700" anchor="t" anchorCtr="0">
            <a:noAutofit/>
          </a:bodyPr>
          <a:lstStyle/>
          <a:p>
            <a:pPr marL="114300" indent="0">
              <a:buNone/>
            </a:pPr>
            <a:r>
              <a:rPr lang="es-ES" sz="2000" b="1" i="0" u="none" strike="noStrike" baseline="0" dirty="0">
                <a:solidFill>
                  <a:srgbClr val="000000"/>
                </a:solidFill>
                <a:latin typeface="Frutiger LT Std 55 Roman" panose="020B0602020204020204"/>
              </a:rPr>
              <a:t>Solicitud de prestación de servicios y facturación</a:t>
            </a:r>
            <a:r>
              <a:rPr lang="es-ES" sz="2000" b="0" i="0" u="none" strike="noStrike" baseline="0" dirty="0">
                <a:solidFill>
                  <a:srgbClr val="000000"/>
                </a:solidFill>
                <a:latin typeface="Frutiger LT Std 55 Roman" panose="020B0602020204020204"/>
              </a:rPr>
              <a:t>. </a:t>
            </a:r>
          </a:p>
          <a:p>
            <a:pPr marL="114300" indent="0">
              <a:buNone/>
            </a:pPr>
            <a:r>
              <a:rPr lang="es-ES" sz="1100" b="0" i="0" u="none" strike="noStrike" baseline="0" dirty="0">
                <a:solidFill>
                  <a:srgbClr val="000000"/>
                </a:solidFill>
                <a:latin typeface="Frutiger LT Std 55 Roman" panose="020B0602020204020204"/>
              </a:rPr>
              <a:t>Cada unidad administrativa de la Universidad realizará sus solicitudes de servicio, preferentemente, mediante uso de los medios electrónicos habilitados al efecto por las empresas adjudicatarias o por correo electrónico. </a:t>
            </a:r>
          </a:p>
          <a:p>
            <a:pPr indent="-280988">
              <a:buFont typeface="Wingdings" panose="05000000000000000000" pitchFamily="2" charset="2"/>
              <a:buChar char="Ø"/>
            </a:pPr>
            <a:r>
              <a:rPr lang="es-ES" sz="1100" b="0" i="0" u="none" strike="noStrike" baseline="0" dirty="0">
                <a:solidFill>
                  <a:srgbClr val="000000"/>
                </a:solidFill>
                <a:latin typeface="Frutiger LT Std 55 Roman" panose="020B0602020204020204"/>
              </a:rPr>
              <a:t>En la solicitud de contratación de cada uno de los servicios se indicará: </a:t>
            </a:r>
          </a:p>
          <a:p>
            <a:pPr indent="-280988">
              <a:buFont typeface="Wingdings" panose="05000000000000000000" pitchFamily="2" charset="2"/>
              <a:buChar char="Ø"/>
            </a:pPr>
            <a:r>
              <a:rPr lang="es-ES" sz="1100" b="0" i="0" u="none" strike="noStrike" baseline="0" dirty="0">
                <a:solidFill>
                  <a:srgbClr val="000000"/>
                </a:solidFill>
                <a:latin typeface="Frutiger LT Std 55 Roman" panose="020B0602020204020204"/>
              </a:rPr>
              <a:t>La actividad a realizar </a:t>
            </a:r>
          </a:p>
          <a:p>
            <a:pPr indent="-280988">
              <a:buFont typeface="Wingdings" panose="05000000000000000000" pitchFamily="2" charset="2"/>
              <a:buChar char="Ø"/>
            </a:pPr>
            <a:r>
              <a:rPr lang="es-ES" sz="1100" b="0" i="0" u="none" strike="noStrike" baseline="0" dirty="0">
                <a:solidFill>
                  <a:srgbClr val="000000"/>
                </a:solidFill>
                <a:latin typeface="Frutiger LT Std 55 Roman" panose="020B0602020204020204"/>
              </a:rPr>
              <a:t>El itinerario </a:t>
            </a:r>
          </a:p>
          <a:p>
            <a:pPr indent="-280988">
              <a:buFont typeface="Wingdings" panose="05000000000000000000" pitchFamily="2" charset="2"/>
              <a:buChar char="Ø"/>
            </a:pPr>
            <a:r>
              <a:rPr lang="es-ES" sz="1100" b="0" i="0" u="none" strike="noStrike" baseline="0" dirty="0">
                <a:solidFill>
                  <a:srgbClr val="000000"/>
                </a:solidFill>
                <a:latin typeface="Frutiger LT Std 55 Roman" panose="020B0602020204020204"/>
              </a:rPr>
              <a:t>El número de pasajeros </a:t>
            </a:r>
          </a:p>
          <a:p>
            <a:pPr indent="-280988">
              <a:buFont typeface="Wingdings" panose="05000000000000000000" pitchFamily="2" charset="2"/>
              <a:buChar char="Ø"/>
            </a:pPr>
            <a:r>
              <a:rPr lang="es-ES" sz="1100" b="0" i="0" u="none" strike="noStrike" baseline="0" dirty="0">
                <a:solidFill>
                  <a:srgbClr val="000000"/>
                </a:solidFill>
                <a:latin typeface="Frutiger LT Std 55 Roman" panose="020B0602020204020204"/>
              </a:rPr>
              <a:t>El lugar, fecha y hora estimada de salida y regreso </a:t>
            </a:r>
          </a:p>
          <a:p>
            <a:pPr indent="-280988">
              <a:buFont typeface="Wingdings" panose="05000000000000000000" pitchFamily="2" charset="2"/>
              <a:buChar char="Ø"/>
            </a:pPr>
            <a:r>
              <a:rPr lang="es-ES" sz="1100" b="0" i="0" u="none" strike="noStrike" baseline="0" dirty="0">
                <a:solidFill>
                  <a:srgbClr val="000000"/>
                </a:solidFill>
                <a:latin typeface="Frutiger LT Std 55 Roman" panose="020B0602020204020204"/>
              </a:rPr>
              <a:t>Otra información que se pueda considerar de relevancia para la organización y desarrollo del servicio. </a:t>
            </a:r>
          </a:p>
          <a:p>
            <a:pPr marL="114300" indent="0">
              <a:buNone/>
            </a:pPr>
            <a:r>
              <a:rPr lang="es-ES" sz="1100" b="1" i="0" u="sng" strike="noStrike" baseline="0" dirty="0">
                <a:solidFill>
                  <a:srgbClr val="000000"/>
                </a:solidFill>
                <a:latin typeface="Frutiger LT Std 55 Roman" panose="020B0602020204020204"/>
              </a:rPr>
              <a:t>La facturación</a:t>
            </a:r>
            <a:r>
              <a:rPr lang="es-ES" sz="1100" b="0" i="0" u="none" strike="noStrike" baseline="0" dirty="0">
                <a:solidFill>
                  <a:srgbClr val="000000"/>
                </a:solidFill>
                <a:latin typeface="Frutiger LT Std 55 Roman" panose="020B0602020204020204"/>
              </a:rPr>
              <a:t> correspondiente a los servicios prestados, se realizará a la unidad o centro al que pertenezca el solicitante, debiéndose detallar de manera pormenorizada: </a:t>
            </a:r>
          </a:p>
          <a:p>
            <a:pPr indent="-280988">
              <a:buFont typeface="Wingdings" panose="05000000000000000000" pitchFamily="2" charset="2"/>
              <a:buChar char="Ø"/>
            </a:pPr>
            <a:r>
              <a:rPr lang="es-ES" sz="1100" b="0" i="0" u="none" strike="noStrike" baseline="0" dirty="0">
                <a:solidFill>
                  <a:srgbClr val="000000"/>
                </a:solidFill>
                <a:latin typeface="Frutiger LT Std 55 Roman" panose="020B0602020204020204"/>
              </a:rPr>
              <a:t>Los servicios prestados </a:t>
            </a:r>
          </a:p>
          <a:p>
            <a:pPr indent="-280988">
              <a:buFont typeface="Wingdings" panose="05000000000000000000" pitchFamily="2" charset="2"/>
              <a:buChar char="Ø"/>
            </a:pPr>
            <a:r>
              <a:rPr lang="es-ES" sz="1100" b="0" i="0" u="none" strike="noStrike" baseline="0" dirty="0">
                <a:solidFill>
                  <a:srgbClr val="000000"/>
                </a:solidFill>
                <a:latin typeface="Frutiger LT Std 55 Roman" panose="020B0602020204020204"/>
              </a:rPr>
              <a:t>Fecha y hora de salida y de regreso (si el viaje es de más de un día, fechas y horas de salida y de regreso). </a:t>
            </a:r>
          </a:p>
          <a:p>
            <a:pPr indent="-280988">
              <a:buFont typeface="Wingdings" panose="05000000000000000000" pitchFamily="2" charset="2"/>
              <a:buChar char="Ø"/>
            </a:pPr>
            <a:r>
              <a:rPr lang="es-ES" sz="1100" b="0" i="0" u="none" strike="noStrike" baseline="0" dirty="0">
                <a:solidFill>
                  <a:srgbClr val="000000"/>
                </a:solidFill>
                <a:latin typeface="Frutiger LT Std 55 Roman" panose="020B0602020204020204"/>
              </a:rPr>
              <a:t>Capacidad del autobús utilizado. </a:t>
            </a:r>
          </a:p>
          <a:p>
            <a:pPr indent="-280988">
              <a:buFont typeface="Wingdings" panose="05000000000000000000" pitchFamily="2" charset="2"/>
              <a:buChar char="Ø"/>
            </a:pPr>
            <a:r>
              <a:rPr lang="es-ES" sz="1100" b="0" i="0" u="none" strike="noStrike" baseline="0" dirty="0">
                <a:solidFill>
                  <a:srgbClr val="000000"/>
                </a:solidFill>
                <a:latin typeface="Frutiger LT Std 55 Roman" panose="020B0602020204020204"/>
              </a:rPr>
              <a:t>Número de matricula </a:t>
            </a:r>
          </a:p>
          <a:p>
            <a:pPr indent="-280988">
              <a:buFont typeface="Wingdings" panose="05000000000000000000" pitchFamily="2" charset="2"/>
              <a:buChar char="Ø"/>
            </a:pPr>
            <a:r>
              <a:rPr lang="es-ES" sz="1100" b="0" i="0" u="none" strike="noStrike" baseline="0" dirty="0">
                <a:solidFill>
                  <a:srgbClr val="000000"/>
                </a:solidFill>
                <a:latin typeface="Frutiger LT Std 55 Roman" panose="020B0602020204020204"/>
              </a:rPr>
              <a:t>Kilómetros recorridos. </a:t>
            </a:r>
          </a:p>
          <a:p>
            <a:pPr indent="-280988">
              <a:buFont typeface="Wingdings" panose="05000000000000000000" pitchFamily="2" charset="2"/>
              <a:buChar char="Ø"/>
            </a:pPr>
            <a:r>
              <a:rPr lang="es-ES" sz="1100" b="0" i="0" u="none" strike="noStrike" baseline="0" dirty="0">
                <a:solidFill>
                  <a:srgbClr val="000000"/>
                </a:solidFill>
                <a:latin typeface="Frutiger LT Std 55 Roman" panose="020B0602020204020204"/>
              </a:rPr>
              <a:t>Referencia del expediente del Acuerdo Marco. </a:t>
            </a:r>
          </a:p>
          <a:p>
            <a:pPr marL="114300" indent="0">
              <a:buNone/>
            </a:pPr>
            <a:r>
              <a:rPr lang="es-ES" sz="1100" b="0" i="0" u="none" strike="noStrike" baseline="0" dirty="0">
                <a:solidFill>
                  <a:srgbClr val="000000"/>
                </a:solidFill>
                <a:latin typeface="Frutiger LT Std 55 Roman" panose="020B0602020204020204"/>
              </a:rPr>
              <a:t>Se facturará el importe correspondiente al autobús que, por capacidad, se requiera para cada desplazamiento, independientemente de que la empresa adjudicataria ponga a disposición de la universidad uno de mayor capacidad. </a:t>
            </a:r>
            <a:endParaRPr lang="es-ES" sz="1100" b="1" dirty="0"/>
          </a:p>
        </p:txBody>
      </p:sp>
      <p:sp>
        <p:nvSpPr>
          <p:cNvPr id="94" name="Google Shape;94;p2"/>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Calibri"/>
                <a:ea typeface="Calibri"/>
                <a:cs typeface="Calibri"/>
                <a:sym typeface="Calibri"/>
              </a:rPr>
              <a:t>SERVICIO DE PLANIFICACIÓN Y SEGUIMIENTO DE LA CONTRATACIÓN</a:t>
            </a:r>
            <a:br>
              <a:rPr lang="es-ES" sz="1600" b="1" dirty="0">
                <a:solidFill>
                  <a:schemeClr val="lt1"/>
                </a:solidFill>
                <a:latin typeface="Calibri"/>
                <a:ea typeface="Calibri"/>
                <a:cs typeface="Calibri"/>
                <a:sym typeface="Calibri"/>
              </a:rPr>
            </a:br>
            <a:endParaRPr sz="1200" b="1" i="0" u="none" strike="noStrike" cap="none" dirty="0">
              <a:solidFill>
                <a:srgbClr val="000000"/>
              </a:solidFill>
            </a:endParaRPr>
          </a:p>
        </p:txBody>
      </p:sp>
      <p:pic>
        <p:nvPicPr>
          <p:cNvPr id="95" name="Google Shape;95;p2"/>
          <p:cNvPicPr preferRelativeResize="0"/>
          <p:nvPr/>
        </p:nvPicPr>
        <p:blipFill rotWithShape="1">
          <a:blip r:embed="rId3">
            <a:alphaModFix/>
          </a:blip>
          <a:srcRect/>
          <a:stretch/>
        </p:blipFill>
        <p:spPr>
          <a:xfrm>
            <a:off x="222464" y="198359"/>
            <a:ext cx="823031" cy="963251"/>
          </a:xfrm>
          <a:prstGeom prst="rect">
            <a:avLst/>
          </a:prstGeom>
          <a:noFill/>
          <a:ln>
            <a:noFill/>
          </a:ln>
        </p:spPr>
      </p:pic>
      <p:sp>
        <p:nvSpPr>
          <p:cNvPr id="96" name="Google Shape;96;p2"/>
          <p:cNvSpPr txBox="1"/>
          <p:nvPr/>
        </p:nvSpPr>
        <p:spPr>
          <a:xfrm>
            <a:off x="1226050" y="144999"/>
            <a:ext cx="10531800" cy="626400"/>
          </a:xfrm>
          <a:prstGeom prst="rect">
            <a:avLst/>
          </a:prstGeom>
          <a:solidFill>
            <a:srgbClr val="B93835"/>
          </a:solidFill>
          <a:ln>
            <a:noFill/>
          </a:ln>
          <a:effectLst>
            <a:outerShdw blurRad="50800" dist="38100" dir="2700000" algn="tl" rotWithShape="0">
              <a:srgbClr val="000000">
                <a:alpha val="40000"/>
              </a:srgbClr>
            </a:outerShdw>
          </a:effectLst>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1600"/>
              <a:buFont typeface="Arial"/>
              <a:buNone/>
            </a:pPr>
            <a:r>
              <a:rPr lang="es-ES" sz="1800" b="1" dirty="0">
                <a:solidFill>
                  <a:schemeClr val="lt1"/>
                </a:solidFill>
                <a:latin typeface="Calibri"/>
                <a:ea typeface="Calibri"/>
                <a:cs typeface="Calibri"/>
                <a:sym typeface="Calibri"/>
              </a:rPr>
              <a:t>ACUERDO MARCO PARA LA PRESTACIÓN DEL SERVICIO DE TRANSPORTE DE VIAJEROS EN AUTOBÚS PARA LA REALIZACIÓN DE ACTIVIDADES DE LA UNIVERSIDAD MIGUEL HERNÁNDEZ DE ELCHE</a:t>
            </a:r>
            <a:endParaRPr sz="1800" b="1" dirty="0">
              <a:solidFill>
                <a:srgbClr val="FFFFFF"/>
              </a:solidFill>
              <a:latin typeface="Calibri"/>
              <a:ea typeface="Calibri"/>
              <a:cs typeface="Calibri"/>
              <a:sym typeface="Calibri"/>
            </a:endParaRPr>
          </a:p>
        </p:txBody>
      </p:sp>
    </p:spTree>
    <p:extLst>
      <p:ext uri="{BB962C8B-B14F-4D97-AF65-F5344CB8AC3E}">
        <p14:creationId xmlns:p14="http://schemas.microsoft.com/office/powerpoint/2010/main" val="2381122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2"/>
          <p:cNvSpPr txBox="1">
            <a:spLocks noGrp="1"/>
          </p:cNvSpPr>
          <p:nvPr>
            <p:ph type="body" idx="1"/>
          </p:nvPr>
        </p:nvSpPr>
        <p:spPr>
          <a:xfrm>
            <a:off x="838204" y="1231641"/>
            <a:ext cx="10515600" cy="4945322"/>
          </a:xfrm>
          <a:prstGeom prst="rect">
            <a:avLst/>
          </a:prstGeom>
          <a:noFill/>
          <a:ln>
            <a:noFill/>
          </a:ln>
        </p:spPr>
        <p:txBody>
          <a:bodyPr spcFirstLastPara="1" wrap="square" lIns="91425" tIns="45700" rIns="91425" bIns="45700" anchor="t" anchorCtr="0">
            <a:normAutofit/>
          </a:bodyPr>
          <a:lstStyle/>
          <a:p>
            <a:pPr marL="0" indent="0" algn="just">
              <a:buNone/>
            </a:pPr>
            <a:r>
              <a:rPr lang="es-ES" sz="2000" b="1" dirty="0">
                <a:latin typeface="Frutiger LT Std 55 Roman" panose="020B0602020204020204" pitchFamily="34" charset="0"/>
              </a:rPr>
              <a:t>Para la elección de las empresas adjudicatarias se establece los umbrales siguientes según establece la cláusula 30 del </a:t>
            </a:r>
            <a:r>
              <a:rPr lang="es-ES" sz="2000" dirty="0">
                <a:latin typeface="Frutiger LT Std 55 Roman" panose="020B0602020204020204" pitchFamily="34" charset="0"/>
                <a:hlinkClick r:id="rId3"/>
              </a:rPr>
              <a:t>PCAP</a:t>
            </a:r>
            <a:endParaRPr lang="es-ES" sz="2000" b="1" dirty="0">
              <a:latin typeface="Frutiger LT Std 55 Roman" panose="020B0602020204020204" pitchFamily="34" charset="0"/>
            </a:endParaRPr>
          </a:p>
          <a:p>
            <a:pPr algn="just">
              <a:lnSpc>
                <a:spcPct val="120000"/>
              </a:lnSpc>
            </a:pPr>
            <a:r>
              <a:rPr lang="es-ES" sz="2000" b="1" i="1" dirty="0">
                <a:latin typeface="Frutiger LT Std 55 Roman" panose="020B0602020204020204" pitchFamily="34" charset="0"/>
              </a:rPr>
              <a:t>Si el importe del </a:t>
            </a:r>
            <a:r>
              <a:rPr lang="es-ES" sz="2000" b="1" i="1" u="sng" dirty="0">
                <a:latin typeface="Frutiger LT Std 55 Roman" panose="020B0602020204020204" pitchFamily="34" charset="0"/>
              </a:rPr>
              <a:t>valor estimado </a:t>
            </a:r>
            <a:r>
              <a:rPr lang="es-ES" sz="2000" b="1" i="1" dirty="0">
                <a:latin typeface="Frutiger LT Std 55 Roman" panose="020B0602020204020204" pitchFamily="34" charset="0"/>
              </a:rPr>
              <a:t>del servicio contratado fuese inferior a 1.000€ (IVA excluido): </a:t>
            </a:r>
          </a:p>
          <a:p>
            <a:pPr marL="0" indent="0" algn="just">
              <a:buNone/>
            </a:pPr>
            <a:r>
              <a:rPr lang="es-ES" sz="2000" dirty="0">
                <a:latin typeface="Frutiger LT Std 55 Roman" panose="020B0602020204020204" pitchFamily="34" charset="0"/>
              </a:rPr>
              <a:t>El peticionario podrá realizar el pedido </a:t>
            </a:r>
            <a:r>
              <a:rPr lang="es-ES" sz="2000" b="1" dirty="0">
                <a:latin typeface="Frutiger LT Std 55 Roman" panose="020B0602020204020204" pitchFamily="34" charset="0"/>
              </a:rPr>
              <a:t>directamente a una </a:t>
            </a:r>
            <a:r>
              <a:rPr lang="es-ES" sz="2000" dirty="0">
                <a:latin typeface="Frutiger LT Std 55 Roman" panose="020B0602020204020204" pitchFamily="34" charset="0"/>
              </a:rPr>
              <a:t>de las empresas homologadas en el lote, aunque se recomienda que se soliciten oferta a las empresas homologadas a efectos de que puedan mejorar o confirmar su oferta inicial. </a:t>
            </a:r>
          </a:p>
          <a:p>
            <a:pPr marL="0" indent="0" algn="just">
              <a:buNone/>
            </a:pPr>
            <a:endParaRPr lang="es-ES" sz="2000" b="1" dirty="0">
              <a:latin typeface="Frutiger LT Std 55 Roman" panose="020B0602020204020204" pitchFamily="34" charset="0"/>
            </a:endParaRPr>
          </a:p>
          <a:p>
            <a:pPr marL="0" indent="0" algn="just">
              <a:buNone/>
            </a:pPr>
            <a:r>
              <a:rPr lang="es-ES" sz="2000" i="1" dirty="0"/>
              <a:t>La relación de las ofertas presentadas por cada una de las adjudicatarias es el siguiente cuadro de precios según número de plazas y duración, publicado por </a:t>
            </a:r>
            <a:r>
              <a:rPr lang="es-ES" sz="2000" i="1" dirty="0">
                <a:hlinkClick r:id="rId4"/>
              </a:rPr>
              <a:t>Resolución Rectoral </a:t>
            </a:r>
            <a:r>
              <a:rPr lang="es-ES" sz="2000" i="1" dirty="0" err="1">
                <a:hlinkClick r:id="rId4"/>
              </a:rPr>
              <a:t>nº</a:t>
            </a:r>
            <a:r>
              <a:rPr lang="es-ES" sz="2000" i="1" dirty="0">
                <a:hlinkClick r:id="rId4"/>
              </a:rPr>
              <a:t> 02972/2022, de fecha 10 de noviembre de 2022 </a:t>
            </a:r>
            <a:endParaRPr lang="es-ES" sz="2000" i="1" dirty="0"/>
          </a:p>
          <a:p>
            <a:pPr marL="0" indent="0" algn="just">
              <a:buNone/>
            </a:pPr>
            <a:endParaRPr lang="es-ES" dirty="0"/>
          </a:p>
          <a:p>
            <a:pPr marL="0" indent="0" algn="just">
              <a:buNone/>
            </a:pPr>
            <a:endParaRPr lang="es-ES" sz="2800" b="1" i="1" dirty="0"/>
          </a:p>
        </p:txBody>
      </p:sp>
      <p:sp>
        <p:nvSpPr>
          <p:cNvPr id="94" name="Google Shape;94;p2"/>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Calibri"/>
                <a:ea typeface="Calibri"/>
                <a:cs typeface="Calibri"/>
                <a:sym typeface="Calibri"/>
              </a:rPr>
              <a:t>SERVICIO DE PLANIFICACIÓN Y SEGUIMIENTO DE LA CONTRATACIÓN</a:t>
            </a:r>
            <a:br>
              <a:rPr lang="es-ES" sz="1600" b="1" dirty="0">
                <a:solidFill>
                  <a:schemeClr val="lt1"/>
                </a:solidFill>
                <a:latin typeface="Calibri"/>
                <a:ea typeface="Calibri"/>
                <a:cs typeface="Calibri"/>
                <a:sym typeface="Calibri"/>
              </a:rPr>
            </a:br>
            <a:endParaRPr sz="1200" b="1" i="0" u="none" strike="noStrike" cap="none" dirty="0">
              <a:solidFill>
                <a:srgbClr val="000000"/>
              </a:solidFill>
            </a:endParaRPr>
          </a:p>
        </p:txBody>
      </p:sp>
      <p:pic>
        <p:nvPicPr>
          <p:cNvPr id="95" name="Google Shape;95;p2"/>
          <p:cNvPicPr preferRelativeResize="0"/>
          <p:nvPr/>
        </p:nvPicPr>
        <p:blipFill rotWithShape="1">
          <a:blip r:embed="rId5">
            <a:alphaModFix/>
          </a:blip>
          <a:srcRect/>
          <a:stretch/>
        </p:blipFill>
        <p:spPr>
          <a:xfrm>
            <a:off x="222464" y="198359"/>
            <a:ext cx="823031" cy="963251"/>
          </a:xfrm>
          <a:prstGeom prst="rect">
            <a:avLst/>
          </a:prstGeom>
          <a:noFill/>
          <a:ln>
            <a:noFill/>
          </a:ln>
        </p:spPr>
      </p:pic>
      <p:sp>
        <p:nvSpPr>
          <p:cNvPr id="96" name="Google Shape;96;p2"/>
          <p:cNvSpPr txBox="1"/>
          <p:nvPr/>
        </p:nvSpPr>
        <p:spPr>
          <a:xfrm>
            <a:off x="1226050" y="144999"/>
            <a:ext cx="10531800" cy="626400"/>
          </a:xfrm>
          <a:prstGeom prst="rect">
            <a:avLst/>
          </a:prstGeom>
          <a:solidFill>
            <a:srgbClr val="B93835"/>
          </a:solidFill>
          <a:ln>
            <a:noFill/>
          </a:ln>
          <a:effectLst>
            <a:outerShdw blurRad="50800" dist="38100" dir="2700000" algn="tl" rotWithShape="0">
              <a:srgbClr val="000000">
                <a:alpha val="40000"/>
              </a:srgbClr>
            </a:outerShdw>
          </a:effectLst>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1600"/>
              <a:buFont typeface="Arial"/>
              <a:buNone/>
            </a:pPr>
            <a:r>
              <a:rPr lang="es-ES" sz="1800" b="1" dirty="0">
                <a:solidFill>
                  <a:schemeClr val="lt1"/>
                </a:solidFill>
                <a:latin typeface="Calibri"/>
                <a:ea typeface="Calibri"/>
                <a:cs typeface="Calibri"/>
                <a:sym typeface="Calibri"/>
              </a:rPr>
              <a:t>ACUERDO MARCO PARA LA PRESTACIÓN DEL SERVICIO DE TRANSPORTE DE VIAJEROS EN AUTOBÚS PARA LA REALIZACIÓN DE ACTIVIDADES DE LA UNIVERSIDAD MIGUEL HERNÁNDEZ DE ELCHE</a:t>
            </a:r>
            <a:endParaRPr sz="1800" b="1" dirty="0">
              <a:solidFill>
                <a:srgbClr val="FFFFFF"/>
              </a:solidFill>
              <a:latin typeface="Calibri"/>
              <a:ea typeface="Calibri"/>
              <a:cs typeface="Calibri"/>
              <a:sym typeface="Calibri"/>
            </a:endParaRPr>
          </a:p>
        </p:txBody>
      </p:sp>
    </p:spTree>
    <p:extLst>
      <p:ext uri="{BB962C8B-B14F-4D97-AF65-F5344CB8AC3E}">
        <p14:creationId xmlns:p14="http://schemas.microsoft.com/office/powerpoint/2010/main" val="3277183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2"/>
          <p:cNvSpPr txBox="1">
            <a:spLocks noGrp="1"/>
          </p:cNvSpPr>
          <p:nvPr>
            <p:ph type="body" idx="1"/>
          </p:nvPr>
        </p:nvSpPr>
        <p:spPr>
          <a:xfrm>
            <a:off x="838204" y="1231641"/>
            <a:ext cx="10515600" cy="4945322"/>
          </a:xfrm>
          <a:prstGeom prst="rect">
            <a:avLst/>
          </a:prstGeom>
          <a:noFill/>
          <a:ln>
            <a:noFill/>
          </a:ln>
        </p:spPr>
        <p:txBody>
          <a:bodyPr spcFirstLastPara="1" wrap="square" lIns="91425" tIns="45700" rIns="91425" bIns="45700" anchor="t" anchorCtr="0">
            <a:normAutofit/>
          </a:bodyPr>
          <a:lstStyle/>
          <a:p>
            <a:pPr marL="0" indent="0" algn="just">
              <a:buNone/>
            </a:pPr>
            <a:endParaRPr lang="es-ES" sz="2000" b="1" dirty="0">
              <a:latin typeface="Frutiger LT Std 55 Roman" panose="020B0602020204020204" pitchFamily="34" charset="0"/>
            </a:endParaRPr>
          </a:p>
          <a:p>
            <a:pPr marL="0" indent="0" algn="just">
              <a:buNone/>
            </a:pPr>
            <a:r>
              <a:rPr lang="es-ES" sz="2000" i="1" dirty="0"/>
              <a:t>.</a:t>
            </a:r>
          </a:p>
          <a:p>
            <a:pPr marL="0" indent="0" algn="just">
              <a:buNone/>
            </a:pPr>
            <a:endParaRPr lang="es-ES" sz="2800" b="1" i="1" dirty="0"/>
          </a:p>
        </p:txBody>
      </p:sp>
      <p:sp>
        <p:nvSpPr>
          <p:cNvPr id="94" name="Google Shape;94;p2"/>
          <p:cNvSpPr/>
          <p:nvPr/>
        </p:nvSpPr>
        <p:spPr>
          <a:xfrm>
            <a:off x="0" y="6474180"/>
            <a:ext cx="12192000" cy="383905"/>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Calibri"/>
                <a:ea typeface="Calibri"/>
                <a:cs typeface="Calibri"/>
                <a:sym typeface="Calibri"/>
              </a:rPr>
              <a:t>SERVICIO DE PLANIFICACIÓN Y SEGUIMIENTO DE LA CONTRATACIÓN</a:t>
            </a:r>
            <a:br>
              <a:rPr lang="es-ES" sz="1600" b="1" dirty="0">
                <a:solidFill>
                  <a:schemeClr val="lt1"/>
                </a:solidFill>
                <a:latin typeface="Calibri"/>
                <a:ea typeface="Calibri"/>
                <a:cs typeface="Calibri"/>
                <a:sym typeface="Calibri"/>
              </a:rPr>
            </a:br>
            <a:endParaRPr sz="1200" b="1" i="0" u="none" strike="noStrike" cap="none" dirty="0">
              <a:solidFill>
                <a:srgbClr val="000000"/>
              </a:solidFill>
            </a:endParaRPr>
          </a:p>
        </p:txBody>
      </p:sp>
      <p:pic>
        <p:nvPicPr>
          <p:cNvPr id="95" name="Google Shape;95;p2"/>
          <p:cNvPicPr preferRelativeResize="0"/>
          <p:nvPr/>
        </p:nvPicPr>
        <p:blipFill rotWithShape="1">
          <a:blip r:embed="rId3">
            <a:alphaModFix/>
          </a:blip>
          <a:srcRect/>
          <a:stretch/>
        </p:blipFill>
        <p:spPr>
          <a:xfrm>
            <a:off x="222464" y="198359"/>
            <a:ext cx="823031" cy="963251"/>
          </a:xfrm>
          <a:prstGeom prst="rect">
            <a:avLst/>
          </a:prstGeom>
          <a:noFill/>
          <a:ln>
            <a:noFill/>
          </a:ln>
        </p:spPr>
      </p:pic>
      <p:sp>
        <p:nvSpPr>
          <p:cNvPr id="96" name="Google Shape;96;p2"/>
          <p:cNvSpPr txBox="1"/>
          <p:nvPr/>
        </p:nvSpPr>
        <p:spPr>
          <a:xfrm>
            <a:off x="1226050" y="144999"/>
            <a:ext cx="10531800" cy="626400"/>
          </a:xfrm>
          <a:prstGeom prst="rect">
            <a:avLst/>
          </a:prstGeom>
          <a:solidFill>
            <a:srgbClr val="B93835"/>
          </a:solidFill>
          <a:ln>
            <a:noFill/>
          </a:ln>
          <a:effectLst>
            <a:outerShdw blurRad="50800" dist="38100" dir="2700000" algn="tl" rotWithShape="0">
              <a:srgbClr val="000000">
                <a:alpha val="40000"/>
              </a:srgbClr>
            </a:outerShdw>
          </a:effectLst>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1600"/>
              <a:buFont typeface="Arial"/>
              <a:buNone/>
            </a:pPr>
            <a:r>
              <a:rPr lang="es-ES" sz="1800" b="1" dirty="0">
                <a:solidFill>
                  <a:schemeClr val="lt1"/>
                </a:solidFill>
                <a:latin typeface="Calibri"/>
                <a:ea typeface="Calibri"/>
                <a:cs typeface="Calibri"/>
                <a:sym typeface="Calibri"/>
              </a:rPr>
              <a:t>ACUERDO MARCO PARA LA PRESTACIÓN DEL SERVICIO DE TRANSPORTE DE VIAJEROS EN AUTOBÚS PARA LA REALIZACIÓN DE ACTIVIDADES DE LA UNIVERSIDAD MIGUEL HERNÁNDEZ DE ELCHE</a:t>
            </a:r>
            <a:endParaRPr sz="1800" b="1" dirty="0">
              <a:solidFill>
                <a:srgbClr val="FFFFFF"/>
              </a:solidFill>
              <a:latin typeface="Calibri"/>
              <a:ea typeface="Calibri"/>
              <a:cs typeface="Calibri"/>
              <a:sym typeface="Calibri"/>
            </a:endParaRPr>
          </a:p>
        </p:txBody>
      </p:sp>
      <p:graphicFrame>
        <p:nvGraphicFramePr>
          <p:cNvPr id="2" name="Tabla 1">
            <a:extLst>
              <a:ext uri="{FF2B5EF4-FFF2-40B4-BE49-F238E27FC236}">
                <a16:creationId xmlns:a16="http://schemas.microsoft.com/office/drawing/2014/main" id="{98EF242B-F5B7-F489-D01F-EFDD9935E134}"/>
              </a:ext>
            </a:extLst>
          </p:cNvPr>
          <p:cNvGraphicFramePr>
            <a:graphicFrameLocks noGrp="1"/>
          </p:cNvGraphicFramePr>
          <p:nvPr>
            <p:extLst>
              <p:ext uri="{D42A27DB-BD31-4B8C-83A1-F6EECF244321}">
                <p14:modId xmlns:p14="http://schemas.microsoft.com/office/powerpoint/2010/main" val="3381896528"/>
              </p:ext>
            </p:extLst>
          </p:nvPr>
        </p:nvGraphicFramePr>
        <p:xfrm>
          <a:off x="1226050" y="858416"/>
          <a:ext cx="10515598" cy="5615765"/>
        </p:xfrm>
        <a:graphic>
          <a:graphicData uri="http://schemas.openxmlformats.org/drawingml/2006/table">
            <a:tbl>
              <a:tblPr/>
              <a:tblGrid>
                <a:gridCol w="1197446">
                  <a:extLst>
                    <a:ext uri="{9D8B030D-6E8A-4147-A177-3AD203B41FA5}">
                      <a16:colId xmlns:a16="http://schemas.microsoft.com/office/drawing/2014/main" val="775437913"/>
                    </a:ext>
                  </a:extLst>
                </a:gridCol>
                <a:gridCol w="505963">
                  <a:extLst>
                    <a:ext uri="{9D8B030D-6E8A-4147-A177-3AD203B41FA5}">
                      <a16:colId xmlns:a16="http://schemas.microsoft.com/office/drawing/2014/main" val="345591381"/>
                    </a:ext>
                  </a:extLst>
                </a:gridCol>
                <a:gridCol w="505963">
                  <a:extLst>
                    <a:ext uri="{9D8B030D-6E8A-4147-A177-3AD203B41FA5}">
                      <a16:colId xmlns:a16="http://schemas.microsoft.com/office/drawing/2014/main" val="250706025"/>
                    </a:ext>
                  </a:extLst>
                </a:gridCol>
                <a:gridCol w="699916">
                  <a:extLst>
                    <a:ext uri="{9D8B030D-6E8A-4147-A177-3AD203B41FA5}">
                      <a16:colId xmlns:a16="http://schemas.microsoft.com/office/drawing/2014/main" val="968049862"/>
                    </a:ext>
                  </a:extLst>
                </a:gridCol>
                <a:gridCol w="1197446">
                  <a:extLst>
                    <a:ext uri="{9D8B030D-6E8A-4147-A177-3AD203B41FA5}">
                      <a16:colId xmlns:a16="http://schemas.microsoft.com/office/drawing/2014/main" val="151596479"/>
                    </a:ext>
                  </a:extLst>
                </a:gridCol>
                <a:gridCol w="1197446">
                  <a:extLst>
                    <a:ext uri="{9D8B030D-6E8A-4147-A177-3AD203B41FA5}">
                      <a16:colId xmlns:a16="http://schemas.microsoft.com/office/drawing/2014/main" val="474499946"/>
                    </a:ext>
                  </a:extLst>
                </a:gridCol>
                <a:gridCol w="1248042">
                  <a:extLst>
                    <a:ext uri="{9D8B030D-6E8A-4147-A177-3AD203B41FA5}">
                      <a16:colId xmlns:a16="http://schemas.microsoft.com/office/drawing/2014/main" val="717749060"/>
                    </a:ext>
                  </a:extLst>
                </a:gridCol>
                <a:gridCol w="1248042">
                  <a:extLst>
                    <a:ext uri="{9D8B030D-6E8A-4147-A177-3AD203B41FA5}">
                      <a16:colId xmlns:a16="http://schemas.microsoft.com/office/drawing/2014/main" val="3095968104"/>
                    </a:ext>
                  </a:extLst>
                </a:gridCol>
                <a:gridCol w="1357667">
                  <a:extLst>
                    <a:ext uri="{9D8B030D-6E8A-4147-A177-3AD203B41FA5}">
                      <a16:colId xmlns:a16="http://schemas.microsoft.com/office/drawing/2014/main" val="1213200520"/>
                    </a:ext>
                  </a:extLst>
                </a:gridCol>
                <a:gridCol w="1357667">
                  <a:extLst>
                    <a:ext uri="{9D8B030D-6E8A-4147-A177-3AD203B41FA5}">
                      <a16:colId xmlns:a16="http://schemas.microsoft.com/office/drawing/2014/main" val="943095361"/>
                    </a:ext>
                  </a:extLst>
                </a:gridCol>
              </a:tblGrid>
              <a:tr h="157060">
                <a:tc gridSpan="5">
                  <a:txBody>
                    <a:bodyPr/>
                    <a:lstStyle/>
                    <a:p>
                      <a:pPr algn="ctr" fontAlgn="ctr"/>
                      <a:r>
                        <a:rPr lang="es-ES" sz="1000" b="1" i="0" u="none" strike="noStrike">
                          <a:solidFill>
                            <a:srgbClr val="000000"/>
                          </a:solidFill>
                          <a:effectLst/>
                          <a:latin typeface="Frutiger LT Std 55 Roman" panose="020B0602020204020204"/>
                        </a:rPr>
                        <a:t>EMPRESAS</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ctr" fontAlgn="ctr"/>
                      <a:r>
                        <a:rPr lang="es-ES" sz="1000" b="1" i="0" u="none" strike="noStrike" dirty="0">
                          <a:solidFill>
                            <a:srgbClr val="000000"/>
                          </a:solidFill>
                          <a:effectLst/>
                          <a:latin typeface="Frutiger LT Std 55 Roman" panose="020B0602020204020204"/>
                        </a:rPr>
                        <a:t>LA SERRANICA S.L.</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s-ES" sz="1000" b="1" i="0" u="none" strike="noStrike" dirty="0">
                          <a:solidFill>
                            <a:srgbClr val="000000"/>
                          </a:solidFill>
                          <a:effectLst/>
                          <a:latin typeface="Frutiger LT Std 55 Roman" panose="020B0602020204020204"/>
                        </a:rPr>
                        <a:t>MISOL S.L.</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s-ES" sz="1000" b="1" i="0" u="none" strike="noStrike" dirty="0">
                          <a:solidFill>
                            <a:srgbClr val="000000"/>
                          </a:solidFill>
                          <a:effectLst/>
                          <a:latin typeface="Frutiger LT Std 55 Roman" panose="020B0602020204020204"/>
                        </a:rPr>
                        <a:t>LA MELILLENSE S.L.</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s-ES" sz="1000" b="1" i="0" u="none" strike="noStrike" dirty="0">
                          <a:solidFill>
                            <a:srgbClr val="000000"/>
                          </a:solidFill>
                          <a:effectLst/>
                          <a:latin typeface="Frutiger LT Std 55 Roman" panose="020B0602020204020204"/>
                        </a:rPr>
                        <a:t>AGOSTENSE S.A.</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s-ES" sz="1000" b="1" i="0" u="none" strike="noStrike" dirty="0">
                          <a:solidFill>
                            <a:srgbClr val="000000"/>
                          </a:solidFill>
                          <a:effectLst/>
                          <a:latin typeface="Frutiger LT Std 55 Roman" panose="020B0602020204020204"/>
                        </a:rPr>
                        <a:t>SUBUS S.L.</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236427963"/>
                  </a:ext>
                </a:extLst>
              </a:tr>
              <a:tr h="157060">
                <a:tc rowSpan="2">
                  <a:txBody>
                    <a:bodyPr/>
                    <a:lstStyle/>
                    <a:p>
                      <a:pPr algn="ctr" fontAlgn="ctr"/>
                      <a:r>
                        <a:rPr lang="es-ES" sz="1000" b="0" i="0" u="none" strike="noStrike">
                          <a:solidFill>
                            <a:srgbClr val="000000"/>
                          </a:solidFill>
                          <a:effectLst/>
                          <a:latin typeface="Frutiger LT Std 55 Roman" panose="020B0602020204020204"/>
                        </a:rPr>
                        <a:t>DURACIÓN DEL VIAJE</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s-ES" sz="1000" b="0" i="0" u="none" strike="noStrike">
                          <a:solidFill>
                            <a:srgbClr val="000000"/>
                          </a:solidFill>
                          <a:effectLst/>
                          <a:latin typeface="Frutiger LT Std 55 Roman" panose="020B0602020204020204"/>
                        </a:rPr>
                        <a:t>OPCIÓN</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s-ES" sz="1000" b="0" i="0" u="none" strike="noStrike">
                          <a:solidFill>
                            <a:srgbClr val="000000"/>
                          </a:solidFill>
                          <a:effectLst/>
                          <a:latin typeface="Frutiger LT Std 55 Roman" panose="020B0602020204020204"/>
                        </a:rPr>
                        <a:t>PLAZAS</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lgn="ctr" fontAlgn="ctr"/>
                      <a:r>
                        <a:rPr lang="es-ES" sz="1000" b="0" i="0" u="none" strike="noStrike">
                          <a:solidFill>
                            <a:srgbClr val="000000"/>
                          </a:solidFill>
                          <a:effectLst/>
                          <a:latin typeface="Frutiger LT Std 55 Roman" panose="020B0602020204020204"/>
                        </a:rPr>
                        <a:t>TIPO DE SERVICIO</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s-ES"/>
                    </a:p>
                  </a:txBody>
                  <a:tcPr/>
                </a:tc>
                <a:tc>
                  <a:txBody>
                    <a:bodyPr/>
                    <a:lstStyle/>
                    <a:p>
                      <a:pPr algn="ctr" fontAlgn="ctr"/>
                      <a:r>
                        <a:rPr lang="es-ES" sz="1000" b="0" i="0" u="none" strike="noStrike" dirty="0">
                          <a:solidFill>
                            <a:srgbClr val="000000"/>
                          </a:solidFill>
                          <a:effectLst/>
                          <a:latin typeface="Frutiger LT Std 55 Roman" panose="020B0602020204020204"/>
                        </a:rPr>
                        <a:t>IMPORTE</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s-ES" sz="1000" b="0" i="0" u="none" strike="noStrike" dirty="0">
                          <a:solidFill>
                            <a:srgbClr val="000000"/>
                          </a:solidFill>
                          <a:effectLst/>
                          <a:latin typeface="Frutiger LT Std 55 Roman" panose="020B0602020204020204"/>
                        </a:rPr>
                        <a:t>IMPORTE</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s-ES" sz="1000" b="0" i="0" u="none" strike="noStrike">
                          <a:solidFill>
                            <a:srgbClr val="000000"/>
                          </a:solidFill>
                          <a:effectLst/>
                          <a:latin typeface="Frutiger LT Std 55 Roman" panose="020B0602020204020204"/>
                        </a:rPr>
                        <a:t>IMPORTE</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IMPORTE</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s-ES" sz="1000" b="0" i="0" u="none" strike="noStrike">
                          <a:solidFill>
                            <a:srgbClr val="000000"/>
                          </a:solidFill>
                          <a:effectLst/>
                          <a:latin typeface="Frutiger LT Std 55 Roman" panose="020B0602020204020204"/>
                        </a:rPr>
                        <a:t>IMPORTE</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2128583820"/>
                  </a:ext>
                </a:extLst>
              </a:tr>
              <a:tr h="157060">
                <a:tc vMerge="1">
                  <a:txBody>
                    <a:bodyPr/>
                    <a:lstStyle/>
                    <a:p>
                      <a:endParaRPr lang="es-ES"/>
                    </a:p>
                  </a:txBody>
                  <a:tcPr/>
                </a:tc>
                <a:tc vMerge="1">
                  <a:txBody>
                    <a:bodyPr/>
                    <a:lstStyle/>
                    <a:p>
                      <a:endParaRPr lang="es-ES"/>
                    </a:p>
                  </a:txBody>
                  <a:tcPr/>
                </a:tc>
                <a:tc vMerge="1">
                  <a:txBody>
                    <a:bodyPr/>
                    <a:lstStyle/>
                    <a:p>
                      <a:endParaRPr lang="es-ES"/>
                    </a:p>
                  </a:txBody>
                  <a:tcPr/>
                </a:tc>
                <a:tc gridSpan="2" vMerge="1">
                  <a:txBody>
                    <a:bodyPr/>
                    <a:lstStyle/>
                    <a:p>
                      <a:endParaRPr lang="es-ES"/>
                    </a:p>
                  </a:txBody>
                  <a:tcPr/>
                </a:tc>
                <a:tc hMerge="1" vMerge="1">
                  <a:txBody>
                    <a:bodyPr/>
                    <a:lstStyle/>
                    <a:p>
                      <a:endParaRPr lang="es-ES"/>
                    </a:p>
                  </a:txBody>
                  <a:tcPr/>
                </a:tc>
                <a:tc>
                  <a:txBody>
                    <a:bodyPr/>
                    <a:lstStyle/>
                    <a:p>
                      <a:pPr algn="ctr" fontAlgn="ctr"/>
                      <a:r>
                        <a:rPr lang="es-ES" sz="1000" b="0" i="0" u="none" strike="noStrike">
                          <a:solidFill>
                            <a:srgbClr val="000000"/>
                          </a:solidFill>
                          <a:effectLst/>
                          <a:latin typeface="Frutiger LT Std 55 Roman" panose="020B0602020204020204"/>
                        </a:rPr>
                        <a:t>BASE IMPONIBLE</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s-ES" sz="1000" b="0" i="0" u="none" strike="noStrike" dirty="0">
                          <a:solidFill>
                            <a:srgbClr val="000000"/>
                          </a:solidFill>
                          <a:effectLst/>
                          <a:latin typeface="Frutiger LT Std 55 Roman" panose="020B0602020204020204"/>
                        </a:rPr>
                        <a:t>BASE IMPONIBLE</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BASE IMPONIBLE</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s-ES" sz="1000" b="0" i="0" u="none" strike="noStrike">
                          <a:solidFill>
                            <a:srgbClr val="000000"/>
                          </a:solidFill>
                          <a:effectLst/>
                          <a:latin typeface="Frutiger LT Std 55 Roman" panose="020B0602020204020204"/>
                        </a:rPr>
                        <a:t>BASE IMPONIBLE</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BASE IMPONIBLE</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762542435"/>
                  </a:ext>
                </a:extLst>
              </a:tr>
              <a:tr h="311480">
                <a:tc rowSpan="6">
                  <a:txBody>
                    <a:bodyPr/>
                    <a:lstStyle/>
                    <a:p>
                      <a:pPr algn="ctr" fontAlgn="ctr"/>
                      <a:r>
                        <a:rPr lang="es-ES" sz="1000" b="0" i="0" u="none" strike="noStrike" dirty="0">
                          <a:solidFill>
                            <a:srgbClr val="000000"/>
                          </a:solidFill>
                          <a:effectLst/>
                          <a:latin typeface="Frutiger LT Std 55 Roman" panose="020B0602020204020204"/>
                        </a:rPr>
                        <a:t>Grupo 1:     MEDIO DÍA</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s-ES" sz="1000" b="0" i="0" u="none" strike="noStrike" dirty="0">
                          <a:solidFill>
                            <a:srgbClr val="000000"/>
                          </a:solidFill>
                          <a:effectLst/>
                          <a:latin typeface="Frutiger LT Std 55 Roman" panose="020B0602020204020204"/>
                        </a:rPr>
                        <a:t>a</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s-ES" sz="1000" b="0" i="0" u="none" strike="noStrike">
                          <a:solidFill>
                            <a:srgbClr val="000000"/>
                          </a:solidFill>
                          <a:effectLst/>
                          <a:latin typeface="Frutiger LT Std 55 Roman" panose="020B0602020204020204"/>
                        </a:rPr>
                        <a:t>15 a 30</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000" b="0" i="0" u="none" strike="noStrike">
                          <a:solidFill>
                            <a:srgbClr val="000000"/>
                          </a:solidFill>
                          <a:effectLst/>
                          <a:latin typeface="Frutiger LT Std 55 Roman" panose="020B0602020204020204"/>
                        </a:rPr>
                        <a:t>1</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000" b="0" i="0" u="none" strike="noStrike">
                          <a:solidFill>
                            <a:srgbClr val="000000"/>
                          </a:solidFill>
                          <a:effectLst/>
                          <a:latin typeface="Frutiger LT Std 55 Roman" panose="020B0602020204020204"/>
                        </a:rPr>
                        <a:t>Recorrido hasta 200 km</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000" b="0" i="0" u="none" strike="noStrike">
                          <a:solidFill>
                            <a:srgbClr val="000000"/>
                          </a:solidFill>
                          <a:effectLst/>
                          <a:latin typeface="Frutiger LT Std 55 Roman" panose="020B0602020204020204"/>
                        </a:rPr>
                        <a:t>263,70 €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s-ES" sz="1000" b="0" i="0" u="none" strike="noStrike" dirty="0">
                          <a:solidFill>
                            <a:srgbClr val="000000"/>
                          </a:solidFill>
                          <a:effectLst/>
                          <a:latin typeface="Frutiger LT Std 55 Roman" panose="020B0602020204020204"/>
                        </a:rPr>
                        <a:t>310,00 €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280,00 €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330,00 €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330,00 €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717391173"/>
                  </a:ext>
                </a:extLst>
              </a:tr>
              <a:tr h="157060">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fontAlgn="ctr"/>
                      <a:r>
                        <a:rPr lang="es-ES" sz="1000" b="0" i="0" u="none" strike="noStrike">
                          <a:solidFill>
                            <a:srgbClr val="000000"/>
                          </a:solidFill>
                          <a:effectLst/>
                          <a:latin typeface="Frutiger LT Std 55 Roman" panose="020B0602020204020204"/>
                        </a:rPr>
                        <a:t>2</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pt-BR" sz="1000" b="0" i="0" u="none" strike="noStrike">
                          <a:solidFill>
                            <a:srgbClr val="000000"/>
                          </a:solidFill>
                          <a:effectLst/>
                          <a:latin typeface="Frutiger LT Std 55 Roman" panose="020B0602020204020204"/>
                        </a:rPr>
                        <a:t>De 201 a 350 km</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000" b="0" i="0" u="none" strike="noStrike" dirty="0">
                          <a:solidFill>
                            <a:srgbClr val="000000"/>
                          </a:solidFill>
                          <a:effectLst/>
                          <a:latin typeface="Frutiger LT Std 55 Roman" panose="020B0602020204020204"/>
                        </a:rPr>
                        <a:t>404,34 €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s-ES" sz="1000" b="0" i="0" u="none" strike="noStrike">
                          <a:solidFill>
                            <a:srgbClr val="000000"/>
                          </a:solidFill>
                          <a:effectLst/>
                          <a:latin typeface="Frutiger LT Std 55 Roman" panose="020B0602020204020204"/>
                        </a:rPr>
                        <a:t>450,00 €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418,00 €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s-ES" sz="1000" b="0" i="0" u="none" strike="noStrike">
                          <a:solidFill>
                            <a:srgbClr val="000000"/>
                          </a:solidFill>
                          <a:effectLst/>
                          <a:latin typeface="Frutiger LT Std 55 Roman" panose="020B0602020204020204"/>
                        </a:rPr>
                        <a:t>460,00 €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460,00 €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667011002"/>
                  </a:ext>
                </a:extLst>
              </a:tr>
              <a:tr h="311480">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fontAlgn="ctr"/>
                      <a:r>
                        <a:rPr lang="es-ES" sz="1000" b="0" i="0" u="none" strike="noStrike" dirty="0">
                          <a:solidFill>
                            <a:srgbClr val="000000"/>
                          </a:solidFill>
                          <a:effectLst/>
                          <a:latin typeface="Frutiger LT Std 55 Roman" panose="020B0602020204020204"/>
                        </a:rPr>
                        <a:t>3</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000" b="0" i="0" u="none" strike="noStrike">
                          <a:solidFill>
                            <a:srgbClr val="000000"/>
                          </a:solidFill>
                          <a:effectLst/>
                          <a:latin typeface="Frutiger LT Std 55 Roman" panose="020B0602020204020204"/>
                        </a:rPr>
                        <a:t>Precio unitario/Km a partir de 351 km</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000" b="0" i="0" u="none" strike="noStrike" dirty="0">
                          <a:solidFill>
                            <a:srgbClr val="000000"/>
                          </a:solidFill>
                          <a:effectLst/>
                          <a:latin typeface="Frutiger LT Std 55 Roman" panose="020B0602020204020204"/>
                        </a:rPr>
                        <a:t>1,41 €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s-ES" sz="1000" b="0" i="0" u="none" strike="noStrike" dirty="0">
                          <a:solidFill>
                            <a:srgbClr val="000000"/>
                          </a:solidFill>
                          <a:effectLst/>
                          <a:latin typeface="Frutiger LT Std 55 Roman" panose="020B0602020204020204"/>
                        </a:rPr>
                        <a:t>1,25 €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1,35 €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1,60 €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1,60 €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51956030"/>
                  </a:ext>
                </a:extLst>
              </a:tr>
              <a:tr h="311480">
                <a:tc vMerge="1">
                  <a:txBody>
                    <a:bodyPr/>
                    <a:lstStyle/>
                    <a:p>
                      <a:endParaRPr lang="es-ES"/>
                    </a:p>
                  </a:txBody>
                  <a:tcPr/>
                </a:tc>
                <a:tc rowSpan="3">
                  <a:txBody>
                    <a:bodyPr/>
                    <a:lstStyle/>
                    <a:p>
                      <a:pPr algn="ctr" fontAlgn="ctr"/>
                      <a:r>
                        <a:rPr lang="es-ES" sz="1000" b="0" i="0" u="none" strike="noStrike">
                          <a:solidFill>
                            <a:srgbClr val="000000"/>
                          </a:solidFill>
                          <a:effectLst/>
                          <a:latin typeface="Frutiger LT Std 55 Roman" panose="020B0602020204020204"/>
                        </a:rPr>
                        <a:t>b</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s-ES" sz="1000" b="0" i="0" u="none" strike="noStrike">
                          <a:solidFill>
                            <a:srgbClr val="000000"/>
                          </a:solidFill>
                          <a:effectLst/>
                          <a:latin typeface="Frutiger LT Std 55 Roman" panose="020B0602020204020204"/>
                        </a:rPr>
                        <a:t>31 a 59</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000" b="0" i="0" u="none" strike="noStrike">
                          <a:solidFill>
                            <a:srgbClr val="000000"/>
                          </a:solidFill>
                          <a:effectLst/>
                          <a:latin typeface="Frutiger LT Std 55 Roman" panose="020B0602020204020204"/>
                        </a:rPr>
                        <a:t>1</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000" b="0" i="0" u="none" strike="noStrike">
                          <a:solidFill>
                            <a:srgbClr val="000000"/>
                          </a:solidFill>
                          <a:effectLst/>
                          <a:latin typeface="Frutiger LT Std 55 Roman" panose="020B0602020204020204"/>
                        </a:rPr>
                        <a:t>Recorrido hasta 200 km</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000" b="0" i="0" u="none" strike="noStrike" dirty="0">
                          <a:solidFill>
                            <a:srgbClr val="000000"/>
                          </a:solidFill>
                          <a:effectLst/>
                          <a:latin typeface="Frutiger LT Std 55 Roman" panose="020B0602020204020204"/>
                        </a:rPr>
                        <a:t>316,44 €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s-ES" sz="1000" b="0" i="0" u="none" strike="noStrike" dirty="0">
                          <a:solidFill>
                            <a:srgbClr val="000000"/>
                          </a:solidFill>
                          <a:effectLst/>
                          <a:latin typeface="Frutiger LT Std 55 Roman" panose="020B0602020204020204"/>
                        </a:rPr>
                        <a:t>330,00 €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327,00 €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360,00 €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360,00 €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510880872"/>
                  </a:ext>
                </a:extLst>
              </a:tr>
              <a:tr h="157060">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fontAlgn="ctr"/>
                      <a:r>
                        <a:rPr lang="es-ES" sz="1000" b="0" i="0" u="none" strike="noStrike">
                          <a:solidFill>
                            <a:srgbClr val="000000"/>
                          </a:solidFill>
                          <a:effectLst/>
                          <a:latin typeface="Frutiger LT Std 55 Roman" panose="020B0602020204020204"/>
                        </a:rPr>
                        <a:t>2</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pt-BR" sz="1000" b="0" i="0" u="none" strike="noStrike">
                          <a:solidFill>
                            <a:srgbClr val="000000"/>
                          </a:solidFill>
                          <a:effectLst/>
                          <a:latin typeface="Frutiger LT Std 55 Roman" panose="020B0602020204020204"/>
                        </a:rPr>
                        <a:t>De 201 a 350 km</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000" b="0" i="0" u="none" strike="noStrike" dirty="0">
                          <a:solidFill>
                            <a:srgbClr val="000000"/>
                          </a:solidFill>
                          <a:effectLst/>
                          <a:latin typeface="Frutiger LT Std 55 Roman" panose="020B0602020204020204"/>
                        </a:rPr>
                        <a:t>439,50 €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s-ES" sz="1000" b="0" i="0" u="none" strike="noStrike" dirty="0">
                          <a:solidFill>
                            <a:srgbClr val="000000"/>
                          </a:solidFill>
                          <a:effectLst/>
                          <a:latin typeface="Frutiger LT Std 55 Roman" panose="020B0602020204020204"/>
                        </a:rPr>
                        <a:t>500,00 €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s-ES" sz="1000" b="0" i="0" u="none" strike="noStrike">
                          <a:solidFill>
                            <a:srgbClr val="000000"/>
                          </a:solidFill>
                          <a:effectLst/>
                          <a:latin typeface="Frutiger LT Std 55 Roman" panose="020B0602020204020204"/>
                        </a:rPr>
                        <a:t>454,00 €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s-ES" sz="1000" b="0" i="0" u="none" strike="noStrike">
                          <a:solidFill>
                            <a:srgbClr val="000000"/>
                          </a:solidFill>
                          <a:effectLst/>
                          <a:latin typeface="Frutiger LT Std 55 Roman" panose="020B0602020204020204"/>
                        </a:rPr>
                        <a:t>500,00 €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500,00 €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2856802008"/>
                  </a:ext>
                </a:extLst>
              </a:tr>
              <a:tr h="311480">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fontAlgn="ctr"/>
                      <a:r>
                        <a:rPr lang="es-ES" sz="1000" b="0" i="0" u="none" strike="noStrike">
                          <a:solidFill>
                            <a:srgbClr val="000000"/>
                          </a:solidFill>
                          <a:effectLst/>
                          <a:latin typeface="Frutiger LT Std 55 Roman" panose="020B0602020204020204"/>
                        </a:rPr>
                        <a:t>3</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000" b="0" i="0" u="none" strike="noStrike" dirty="0">
                          <a:solidFill>
                            <a:srgbClr val="000000"/>
                          </a:solidFill>
                          <a:effectLst/>
                          <a:latin typeface="Frutiger LT Std 55 Roman" panose="020B0602020204020204"/>
                        </a:rPr>
                        <a:t>Precio unitario/Km a partir de 351 km</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000" b="0" i="0" u="none" strike="noStrike" dirty="0">
                          <a:solidFill>
                            <a:srgbClr val="000000"/>
                          </a:solidFill>
                          <a:effectLst/>
                          <a:latin typeface="Frutiger LT Std 55 Roman" panose="020B0602020204020204"/>
                        </a:rPr>
                        <a:t>1,41 €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s-ES" sz="1000" b="0" i="0" u="none" strike="noStrike" dirty="0">
                          <a:solidFill>
                            <a:srgbClr val="000000"/>
                          </a:solidFill>
                          <a:effectLst/>
                          <a:latin typeface="Frutiger LT Std 55 Roman" panose="020B0602020204020204"/>
                        </a:rPr>
                        <a:t>1,35 €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1,45 €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1,60 €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1,60 €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2026255485"/>
                  </a:ext>
                </a:extLst>
              </a:tr>
              <a:tr h="311480">
                <a:tc rowSpan="6">
                  <a:txBody>
                    <a:bodyPr/>
                    <a:lstStyle/>
                    <a:p>
                      <a:pPr algn="ctr" fontAlgn="ctr"/>
                      <a:r>
                        <a:rPr lang="es-ES" sz="1000" b="0" i="0" u="none" strike="noStrike">
                          <a:solidFill>
                            <a:srgbClr val="000000"/>
                          </a:solidFill>
                          <a:effectLst/>
                          <a:latin typeface="Frutiger LT Std 55 Roman" panose="020B0602020204020204"/>
                        </a:rPr>
                        <a:t>Grupo 2: DÍA COMPLETO</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s-ES" sz="1000" b="0" i="0" u="none" strike="noStrike">
                          <a:solidFill>
                            <a:srgbClr val="000000"/>
                          </a:solidFill>
                          <a:effectLst/>
                          <a:latin typeface="Frutiger LT Std 55 Roman" panose="020B0602020204020204"/>
                        </a:rPr>
                        <a:t>a</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s-ES" sz="1000" b="0" i="0" u="none" strike="noStrike">
                          <a:solidFill>
                            <a:srgbClr val="000000"/>
                          </a:solidFill>
                          <a:effectLst/>
                          <a:latin typeface="Frutiger LT Std 55 Roman" panose="020B0602020204020204"/>
                        </a:rPr>
                        <a:t>15 a 30</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000" b="0" i="0" u="none" strike="noStrike">
                          <a:solidFill>
                            <a:srgbClr val="000000"/>
                          </a:solidFill>
                          <a:effectLst/>
                          <a:latin typeface="Frutiger LT Std 55 Roman" panose="020B0602020204020204"/>
                        </a:rPr>
                        <a:t>1</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000" b="0" i="0" u="none" strike="noStrike">
                          <a:solidFill>
                            <a:srgbClr val="000000"/>
                          </a:solidFill>
                          <a:effectLst/>
                          <a:latin typeface="Frutiger LT Std 55 Roman" panose="020B0602020204020204"/>
                        </a:rPr>
                        <a:t>Recorrido hasta 200 km</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000" b="0" i="0" u="none" strike="noStrike" dirty="0">
                          <a:solidFill>
                            <a:srgbClr val="000000"/>
                          </a:solidFill>
                          <a:effectLst/>
                          <a:latin typeface="Frutiger LT Std 55 Roman" panose="020B0602020204020204"/>
                        </a:rPr>
                        <a:t>342,81 €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s-ES" sz="1000" b="0" i="0" u="none" strike="noStrike" dirty="0">
                          <a:solidFill>
                            <a:srgbClr val="000000"/>
                          </a:solidFill>
                          <a:effectLst/>
                          <a:latin typeface="Frutiger LT Std 55 Roman" panose="020B0602020204020204"/>
                        </a:rPr>
                        <a:t>360,00 €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s-ES" sz="1000" b="0" i="0" u="none" strike="noStrike">
                          <a:solidFill>
                            <a:srgbClr val="000000"/>
                          </a:solidFill>
                          <a:effectLst/>
                          <a:latin typeface="Frutiger LT Std 55 Roman" panose="020B0602020204020204"/>
                        </a:rPr>
                        <a:t>345,00 €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390,00 €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390,00 €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2285209238"/>
                  </a:ext>
                </a:extLst>
              </a:tr>
              <a:tr h="157060">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fontAlgn="ctr"/>
                      <a:r>
                        <a:rPr lang="es-ES" sz="1000" b="0" i="0" u="none" strike="noStrike">
                          <a:solidFill>
                            <a:srgbClr val="000000"/>
                          </a:solidFill>
                          <a:effectLst/>
                          <a:latin typeface="Frutiger LT Std 55 Roman" panose="020B0602020204020204"/>
                        </a:rPr>
                        <a:t>2</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pt-BR" sz="1000" b="0" i="0" u="none" strike="noStrike">
                          <a:solidFill>
                            <a:srgbClr val="000000"/>
                          </a:solidFill>
                          <a:effectLst/>
                          <a:latin typeface="Frutiger LT Std 55 Roman" panose="020B0602020204020204"/>
                        </a:rPr>
                        <a:t>De 201 a 350 km</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000" b="0" i="0" u="none" strike="noStrike">
                          <a:solidFill>
                            <a:srgbClr val="000000"/>
                          </a:solidFill>
                          <a:effectLst/>
                          <a:latin typeface="Frutiger LT Std 55 Roman" panose="020B0602020204020204"/>
                        </a:rPr>
                        <a:t>457,08 €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s-ES" sz="1000" b="0" i="0" u="none" strike="noStrike">
                          <a:solidFill>
                            <a:srgbClr val="000000"/>
                          </a:solidFill>
                          <a:effectLst/>
                          <a:latin typeface="Frutiger LT Std 55 Roman" panose="020B0602020204020204"/>
                        </a:rPr>
                        <a:t>450,00 €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470,00 €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520,00 €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s-ES" sz="1000" b="0" i="0" u="none" strike="noStrike">
                          <a:solidFill>
                            <a:srgbClr val="000000"/>
                          </a:solidFill>
                          <a:effectLst/>
                          <a:latin typeface="Frutiger LT Std 55 Roman" panose="020B0602020204020204"/>
                        </a:rPr>
                        <a:t>520,00 €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983735028"/>
                  </a:ext>
                </a:extLst>
              </a:tr>
              <a:tr h="311480">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fontAlgn="ctr"/>
                      <a:r>
                        <a:rPr lang="es-ES" sz="1000" b="0" i="0" u="none" strike="noStrike">
                          <a:solidFill>
                            <a:srgbClr val="000000"/>
                          </a:solidFill>
                          <a:effectLst/>
                          <a:latin typeface="Frutiger LT Std 55 Roman" panose="020B0602020204020204"/>
                        </a:rPr>
                        <a:t>3</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000" b="0" i="0" u="none" strike="noStrike">
                          <a:solidFill>
                            <a:srgbClr val="000000"/>
                          </a:solidFill>
                          <a:effectLst/>
                          <a:latin typeface="Frutiger LT Std 55 Roman" panose="020B0602020204020204"/>
                        </a:rPr>
                        <a:t>Precio unitario/Km a partir de 351 km</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000" b="0" i="0" u="none" strike="noStrike" dirty="0">
                          <a:solidFill>
                            <a:srgbClr val="000000"/>
                          </a:solidFill>
                          <a:effectLst/>
                          <a:latin typeface="Frutiger LT Std 55 Roman" panose="020B0602020204020204"/>
                        </a:rPr>
                        <a:t>1,41 €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s-ES" sz="1000" b="0" i="0" u="none" strike="noStrike" dirty="0">
                          <a:solidFill>
                            <a:srgbClr val="000000"/>
                          </a:solidFill>
                          <a:effectLst/>
                          <a:latin typeface="Frutiger LT Std 55 Roman" panose="020B0602020204020204"/>
                        </a:rPr>
                        <a:t>1,25 €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s-ES" sz="1000" b="0" i="0" u="none" strike="noStrike">
                          <a:solidFill>
                            <a:srgbClr val="000000"/>
                          </a:solidFill>
                          <a:effectLst/>
                          <a:latin typeface="Frutiger LT Std 55 Roman" panose="020B0602020204020204"/>
                        </a:rPr>
                        <a:t>1,40 €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s-ES" sz="1000" b="0" i="0" u="none" strike="noStrike">
                          <a:solidFill>
                            <a:srgbClr val="000000"/>
                          </a:solidFill>
                          <a:effectLst/>
                          <a:latin typeface="Frutiger LT Std 55 Roman" panose="020B0602020204020204"/>
                        </a:rPr>
                        <a:t>1,60 €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1,60 €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455253637"/>
                  </a:ext>
                </a:extLst>
              </a:tr>
              <a:tr h="311480">
                <a:tc vMerge="1">
                  <a:txBody>
                    <a:bodyPr/>
                    <a:lstStyle/>
                    <a:p>
                      <a:endParaRPr lang="es-ES"/>
                    </a:p>
                  </a:txBody>
                  <a:tcPr/>
                </a:tc>
                <a:tc rowSpan="3">
                  <a:txBody>
                    <a:bodyPr/>
                    <a:lstStyle/>
                    <a:p>
                      <a:pPr algn="ctr" fontAlgn="ctr"/>
                      <a:r>
                        <a:rPr lang="es-ES" sz="1000" b="0" i="0" u="none" strike="noStrike">
                          <a:solidFill>
                            <a:srgbClr val="000000"/>
                          </a:solidFill>
                          <a:effectLst/>
                          <a:latin typeface="Frutiger LT Std 55 Roman" panose="020B0602020204020204"/>
                        </a:rPr>
                        <a:t>b</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s-ES" sz="1000" b="0" i="0" u="none" strike="noStrike">
                          <a:solidFill>
                            <a:srgbClr val="000000"/>
                          </a:solidFill>
                          <a:effectLst/>
                          <a:latin typeface="Frutiger LT Std 55 Roman" panose="020B0602020204020204"/>
                        </a:rPr>
                        <a:t>31 a 59</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000" b="0" i="0" u="none" strike="noStrike">
                          <a:solidFill>
                            <a:srgbClr val="000000"/>
                          </a:solidFill>
                          <a:effectLst/>
                          <a:latin typeface="Frutiger LT Std 55 Roman" panose="020B0602020204020204"/>
                        </a:rPr>
                        <a:t>1</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000" b="0" i="0" u="none" strike="noStrike">
                          <a:solidFill>
                            <a:srgbClr val="000000"/>
                          </a:solidFill>
                          <a:effectLst/>
                          <a:latin typeface="Frutiger LT Std 55 Roman" panose="020B0602020204020204"/>
                        </a:rPr>
                        <a:t>Recorrido hasta 200 km</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000" b="0" i="0" u="none" strike="noStrike" dirty="0">
                          <a:solidFill>
                            <a:srgbClr val="000000"/>
                          </a:solidFill>
                          <a:effectLst/>
                          <a:latin typeface="Frutiger LT Std 55 Roman" panose="020B0602020204020204"/>
                        </a:rPr>
                        <a:t>369,18 €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s-ES" sz="1000" b="0" i="0" u="none" strike="noStrike" dirty="0">
                          <a:solidFill>
                            <a:srgbClr val="000000"/>
                          </a:solidFill>
                          <a:effectLst/>
                          <a:latin typeface="Frutiger LT Std 55 Roman" panose="020B0602020204020204"/>
                        </a:rPr>
                        <a:t>415,00 €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380,00 €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420,00 €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420,00 €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231083094"/>
                  </a:ext>
                </a:extLst>
              </a:tr>
              <a:tr h="157060">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fontAlgn="ctr"/>
                      <a:r>
                        <a:rPr lang="es-ES" sz="1000" b="0" i="0" u="none" strike="noStrike" dirty="0">
                          <a:solidFill>
                            <a:srgbClr val="000000"/>
                          </a:solidFill>
                          <a:effectLst/>
                          <a:latin typeface="Frutiger LT Std 55 Roman" panose="020B0602020204020204"/>
                        </a:rPr>
                        <a:t>2</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pt-BR" sz="1000" b="0" i="0" u="none" strike="noStrike">
                          <a:solidFill>
                            <a:srgbClr val="000000"/>
                          </a:solidFill>
                          <a:effectLst/>
                          <a:latin typeface="Frutiger LT Std 55 Roman" panose="020B0602020204020204"/>
                        </a:rPr>
                        <a:t>De 201 a 350 km</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000" b="0" i="0" u="none" strike="noStrike">
                          <a:solidFill>
                            <a:srgbClr val="000000"/>
                          </a:solidFill>
                          <a:effectLst/>
                          <a:latin typeface="Frutiger LT Std 55 Roman" panose="020B0602020204020204"/>
                        </a:rPr>
                        <a:t>483,45 €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s-ES" sz="1000" b="0" i="0" u="none" strike="noStrike" dirty="0">
                          <a:solidFill>
                            <a:srgbClr val="000000"/>
                          </a:solidFill>
                          <a:effectLst/>
                          <a:latin typeface="Frutiger LT Std 55 Roman" panose="020B0602020204020204"/>
                        </a:rPr>
                        <a:t>520,00 €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s-ES" sz="1000" b="0" i="0" u="none" strike="noStrike">
                          <a:solidFill>
                            <a:srgbClr val="000000"/>
                          </a:solidFill>
                          <a:effectLst/>
                          <a:latin typeface="Frutiger LT Std 55 Roman" panose="020B0602020204020204"/>
                        </a:rPr>
                        <a:t>500,00 €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s-ES" sz="1000" b="0" i="0" u="none" strike="noStrike">
                          <a:solidFill>
                            <a:srgbClr val="000000"/>
                          </a:solidFill>
                          <a:effectLst/>
                          <a:latin typeface="Frutiger LT Std 55 Roman" panose="020B0602020204020204"/>
                        </a:rPr>
                        <a:t>550,00 €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s-ES" sz="1000" b="0" i="0" u="none" strike="noStrike">
                          <a:solidFill>
                            <a:srgbClr val="000000"/>
                          </a:solidFill>
                          <a:effectLst/>
                          <a:latin typeface="Frutiger LT Std 55 Roman" panose="020B0602020204020204"/>
                        </a:rPr>
                        <a:t>550,00 €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115228439"/>
                  </a:ext>
                </a:extLst>
              </a:tr>
              <a:tr h="311480">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fontAlgn="ctr"/>
                      <a:r>
                        <a:rPr lang="es-ES" sz="1000" b="0" i="0" u="none" strike="noStrike">
                          <a:solidFill>
                            <a:srgbClr val="000000"/>
                          </a:solidFill>
                          <a:effectLst/>
                          <a:latin typeface="Frutiger LT Std 55 Roman" panose="020B0602020204020204"/>
                        </a:rPr>
                        <a:t>3</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000" b="0" i="0" u="none" strike="noStrike">
                          <a:solidFill>
                            <a:srgbClr val="000000"/>
                          </a:solidFill>
                          <a:effectLst/>
                          <a:latin typeface="Frutiger LT Std 55 Roman" panose="020B0602020204020204"/>
                        </a:rPr>
                        <a:t>Precio unitario/Km a partir de 351 km</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000" b="0" i="0" u="none" strike="noStrike" dirty="0">
                          <a:solidFill>
                            <a:srgbClr val="000000"/>
                          </a:solidFill>
                          <a:effectLst/>
                          <a:latin typeface="Frutiger LT Std 55 Roman" panose="020B0602020204020204"/>
                        </a:rPr>
                        <a:t>1,41 €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s-ES" sz="1000" b="0" i="0" u="none" strike="noStrike" dirty="0">
                          <a:solidFill>
                            <a:srgbClr val="000000"/>
                          </a:solidFill>
                          <a:effectLst/>
                          <a:latin typeface="Frutiger LT Std 55 Roman" panose="020B0602020204020204"/>
                        </a:rPr>
                        <a:t>1,35 €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s-ES" sz="1000" b="0" i="0" u="none" strike="noStrike">
                          <a:solidFill>
                            <a:srgbClr val="000000"/>
                          </a:solidFill>
                          <a:effectLst/>
                          <a:latin typeface="Frutiger LT Std 55 Roman" panose="020B0602020204020204"/>
                        </a:rPr>
                        <a:t>1,46 €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1,60 €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s-ES" sz="1000" b="0" i="0" u="none" strike="noStrike">
                          <a:solidFill>
                            <a:srgbClr val="000000"/>
                          </a:solidFill>
                          <a:effectLst/>
                          <a:latin typeface="Frutiger LT Std 55 Roman" panose="020B0602020204020204"/>
                        </a:rPr>
                        <a:t>1,60 €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988561673"/>
                  </a:ext>
                </a:extLst>
              </a:tr>
              <a:tr h="311480">
                <a:tc rowSpan="6">
                  <a:txBody>
                    <a:bodyPr/>
                    <a:lstStyle/>
                    <a:p>
                      <a:pPr algn="ctr" fontAlgn="ctr"/>
                      <a:r>
                        <a:rPr lang="es-ES" sz="1000" b="0" i="0" u="none" strike="noStrike">
                          <a:solidFill>
                            <a:srgbClr val="000000"/>
                          </a:solidFill>
                          <a:effectLst/>
                          <a:latin typeface="Frutiger LT Std 55 Roman" panose="020B0602020204020204"/>
                        </a:rPr>
                        <a:t>Grupo 3:         MÁS DE 1 DÍA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s-ES" sz="1000" b="0" i="0" u="none" strike="noStrike">
                          <a:solidFill>
                            <a:srgbClr val="000000"/>
                          </a:solidFill>
                          <a:effectLst/>
                          <a:latin typeface="Frutiger LT Std 55 Roman" panose="020B0602020204020204"/>
                        </a:rPr>
                        <a:t>a</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s-ES" sz="1000" b="0" i="0" u="none" strike="noStrike">
                          <a:solidFill>
                            <a:srgbClr val="000000"/>
                          </a:solidFill>
                          <a:effectLst/>
                          <a:latin typeface="Frutiger LT Std 55 Roman" panose="020B0602020204020204"/>
                        </a:rPr>
                        <a:t>15 a 30</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000" b="0" i="0" u="none" strike="noStrike">
                          <a:solidFill>
                            <a:srgbClr val="000000"/>
                          </a:solidFill>
                          <a:effectLst/>
                          <a:latin typeface="Frutiger LT Std 55 Roman" panose="020B0602020204020204"/>
                        </a:rPr>
                        <a:t>1</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000" b="0" i="0" u="none" strike="noStrike">
                          <a:solidFill>
                            <a:srgbClr val="000000"/>
                          </a:solidFill>
                          <a:effectLst/>
                          <a:latin typeface="Frutiger LT Std 55 Roman" panose="020B0602020204020204"/>
                        </a:rPr>
                        <a:t>Recorrido hasta 200 km</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000" b="0" i="0" u="none" strike="noStrike">
                          <a:solidFill>
                            <a:srgbClr val="000000"/>
                          </a:solidFill>
                          <a:effectLst/>
                          <a:latin typeface="Frutiger LT Std 55 Roman" panose="020B0602020204020204"/>
                        </a:rPr>
                        <a:t>404,34 €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s-ES" sz="1000" b="0" i="0" u="none" strike="noStrike" dirty="0">
                          <a:solidFill>
                            <a:srgbClr val="000000"/>
                          </a:solidFill>
                          <a:effectLst/>
                          <a:latin typeface="Frutiger LT Std 55 Roman" panose="020B0602020204020204"/>
                        </a:rPr>
                        <a:t>450,00 €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418,00 €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460,00 €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460,00 €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4228889977"/>
                  </a:ext>
                </a:extLst>
              </a:tr>
              <a:tr h="157060">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fontAlgn="ctr"/>
                      <a:r>
                        <a:rPr lang="es-ES" sz="1000" b="0" i="0" u="none" strike="noStrike">
                          <a:solidFill>
                            <a:srgbClr val="000000"/>
                          </a:solidFill>
                          <a:effectLst/>
                          <a:latin typeface="Frutiger LT Std 55 Roman" panose="020B0602020204020204"/>
                        </a:rPr>
                        <a:t>2</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pt-BR" sz="1000" b="0" i="0" u="none" strike="noStrike">
                          <a:solidFill>
                            <a:srgbClr val="000000"/>
                          </a:solidFill>
                          <a:effectLst/>
                          <a:latin typeface="Frutiger LT Std 55 Roman" panose="020B0602020204020204"/>
                        </a:rPr>
                        <a:t>De 201 a 350 km</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000" b="0" i="0" u="none" strike="noStrike" dirty="0">
                          <a:solidFill>
                            <a:srgbClr val="000000"/>
                          </a:solidFill>
                          <a:effectLst/>
                          <a:latin typeface="Frutiger LT Std 55 Roman" panose="020B0602020204020204"/>
                        </a:rPr>
                        <a:t>501,03 €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s-ES" sz="1000" b="0" i="0" u="none" strike="noStrike">
                          <a:solidFill>
                            <a:srgbClr val="000000"/>
                          </a:solidFill>
                          <a:effectLst/>
                          <a:latin typeface="Frutiger LT Std 55 Roman" panose="020B0602020204020204"/>
                        </a:rPr>
                        <a:t>560,00 €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s-ES" sz="1000" b="0" i="0" u="none" strike="noStrike">
                          <a:solidFill>
                            <a:srgbClr val="000000"/>
                          </a:solidFill>
                          <a:effectLst/>
                          <a:latin typeface="Frutiger LT Std 55 Roman" panose="020B0602020204020204"/>
                        </a:rPr>
                        <a:t>518,00 €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570,00 €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570,00 €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872578860"/>
                  </a:ext>
                </a:extLst>
              </a:tr>
              <a:tr h="311480">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fontAlgn="ctr"/>
                      <a:r>
                        <a:rPr lang="es-ES" sz="1000" b="0" i="0" u="none" strike="noStrike">
                          <a:solidFill>
                            <a:srgbClr val="000000"/>
                          </a:solidFill>
                          <a:effectLst/>
                          <a:latin typeface="Frutiger LT Std 55 Roman" panose="020B0602020204020204"/>
                        </a:rPr>
                        <a:t>3</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000" b="0" i="0" u="none" strike="noStrike">
                          <a:solidFill>
                            <a:srgbClr val="000000"/>
                          </a:solidFill>
                          <a:effectLst/>
                          <a:latin typeface="Frutiger LT Std 55 Roman" panose="020B0602020204020204"/>
                        </a:rPr>
                        <a:t>Precio unitario/Km a partir de 351 km</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000" b="0" i="0" u="none" strike="noStrike">
                          <a:solidFill>
                            <a:srgbClr val="000000"/>
                          </a:solidFill>
                          <a:effectLst/>
                          <a:latin typeface="Frutiger LT Std 55 Roman" panose="020B0602020204020204"/>
                        </a:rPr>
                        <a:t>1,41 €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s-ES" sz="1000" b="0" i="0" u="none" strike="noStrike" dirty="0">
                          <a:solidFill>
                            <a:srgbClr val="000000"/>
                          </a:solidFill>
                          <a:effectLst/>
                          <a:latin typeface="Frutiger LT Std 55 Roman" panose="020B0602020204020204"/>
                        </a:rPr>
                        <a:t>1,25 €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1,46 €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1,60 €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1,60 €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860174940"/>
                  </a:ext>
                </a:extLst>
              </a:tr>
              <a:tr h="311480">
                <a:tc vMerge="1">
                  <a:txBody>
                    <a:bodyPr/>
                    <a:lstStyle/>
                    <a:p>
                      <a:endParaRPr lang="es-ES"/>
                    </a:p>
                  </a:txBody>
                  <a:tcPr/>
                </a:tc>
                <a:tc rowSpan="3">
                  <a:txBody>
                    <a:bodyPr/>
                    <a:lstStyle/>
                    <a:p>
                      <a:pPr algn="ctr" fontAlgn="ctr"/>
                      <a:r>
                        <a:rPr lang="es-ES" sz="1000" b="0" i="0" u="none" strike="noStrike">
                          <a:solidFill>
                            <a:srgbClr val="000000"/>
                          </a:solidFill>
                          <a:effectLst/>
                          <a:latin typeface="Frutiger LT Std 55 Roman" panose="020B0602020204020204"/>
                        </a:rPr>
                        <a:t>b</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s-ES" sz="1000" b="0" i="0" u="none" strike="noStrike">
                          <a:solidFill>
                            <a:srgbClr val="000000"/>
                          </a:solidFill>
                          <a:effectLst/>
                          <a:latin typeface="Frutiger LT Std 55 Roman" panose="020B0602020204020204"/>
                        </a:rPr>
                        <a:t>31 a 59</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000" b="0" i="0" u="none" strike="noStrike">
                          <a:solidFill>
                            <a:srgbClr val="000000"/>
                          </a:solidFill>
                          <a:effectLst/>
                          <a:latin typeface="Frutiger LT Std 55 Roman" panose="020B0602020204020204"/>
                        </a:rPr>
                        <a:t>1</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000" b="0" i="0" u="none" strike="noStrike">
                          <a:solidFill>
                            <a:srgbClr val="000000"/>
                          </a:solidFill>
                          <a:effectLst/>
                          <a:latin typeface="Frutiger LT Std 55 Roman" panose="020B0602020204020204"/>
                        </a:rPr>
                        <a:t>Recorrido hasta 200 km</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000" b="0" i="0" u="none" strike="noStrike" dirty="0">
                          <a:solidFill>
                            <a:srgbClr val="000000"/>
                          </a:solidFill>
                          <a:effectLst/>
                          <a:latin typeface="Frutiger LT Std 55 Roman" panose="020B0602020204020204"/>
                        </a:rPr>
                        <a:t>448,29 €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s-ES" sz="1000" b="0" i="0" u="none" strike="noStrike" dirty="0">
                          <a:solidFill>
                            <a:srgbClr val="000000"/>
                          </a:solidFill>
                          <a:effectLst/>
                          <a:latin typeface="Frutiger LT Std 55 Roman" panose="020B0602020204020204"/>
                        </a:rPr>
                        <a:t>500,00 €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460,00 €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510,00 €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510,00 €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4208157467"/>
                  </a:ext>
                </a:extLst>
              </a:tr>
              <a:tr h="157060">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fontAlgn="ctr"/>
                      <a:r>
                        <a:rPr lang="es-ES" sz="1000" b="0" i="0" u="none" strike="noStrike">
                          <a:solidFill>
                            <a:srgbClr val="000000"/>
                          </a:solidFill>
                          <a:effectLst/>
                          <a:latin typeface="Frutiger LT Std 55 Roman" panose="020B0602020204020204"/>
                        </a:rPr>
                        <a:t>2</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pt-BR" sz="1000" b="0" i="0" u="none" strike="noStrike">
                          <a:solidFill>
                            <a:srgbClr val="000000"/>
                          </a:solidFill>
                          <a:effectLst/>
                          <a:latin typeface="Frutiger LT Std 55 Roman" panose="020B0602020204020204"/>
                        </a:rPr>
                        <a:t>De 201 a 350 km</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000" b="0" i="0" u="none" strike="noStrike">
                          <a:solidFill>
                            <a:srgbClr val="000000"/>
                          </a:solidFill>
                          <a:effectLst/>
                          <a:latin typeface="Frutiger LT Std 55 Roman" panose="020B0602020204020204"/>
                        </a:rPr>
                        <a:t>527,40 €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s-ES" sz="1000" b="0" i="0" u="none" strike="noStrike" dirty="0">
                          <a:solidFill>
                            <a:srgbClr val="000000"/>
                          </a:solidFill>
                          <a:effectLst/>
                          <a:latin typeface="Frutiger LT Std 55 Roman" panose="020B0602020204020204"/>
                        </a:rPr>
                        <a:t>590,00 €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545,00 €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600,00 €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600,00 €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66793451"/>
                  </a:ext>
                </a:extLst>
              </a:tr>
              <a:tr h="311480">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fontAlgn="ctr"/>
                      <a:r>
                        <a:rPr lang="es-ES" sz="1000" b="0" i="0" u="none" strike="noStrike">
                          <a:solidFill>
                            <a:srgbClr val="000000"/>
                          </a:solidFill>
                          <a:effectLst/>
                          <a:latin typeface="Frutiger LT Std 55 Roman" panose="020B0602020204020204"/>
                        </a:rPr>
                        <a:t>3</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ES" sz="1000" b="0" i="0" u="none" strike="noStrike">
                          <a:solidFill>
                            <a:srgbClr val="000000"/>
                          </a:solidFill>
                          <a:effectLst/>
                          <a:latin typeface="Frutiger LT Std 55 Roman" panose="020B0602020204020204"/>
                        </a:rPr>
                        <a:t>Precio unitario/Km a partir de 351 km</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000" b="0" i="0" u="none" strike="noStrike" dirty="0">
                          <a:solidFill>
                            <a:srgbClr val="000000"/>
                          </a:solidFill>
                          <a:effectLst/>
                          <a:latin typeface="Frutiger LT Std 55 Roman" panose="020B0602020204020204"/>
                        </a:rPr>
                        <a:t>1,41 €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s-ES" sz="1000" b="0" i="0" u="none" strike="noStrike" dirty="0">
                          <a:solidFill>
                            <a:srgbClr val="000000"/>
                          </a:solidFill>
                          <a:effectLst/>
                          <a:latin typeface="Frutiger LT Std 55 Roman" panose="020B0602020204020204"/>
                        </a:rPr>
                        <a:t>1,35 €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1,46 €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1,60 €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s-ES" sz="1000" b="0" i="0" u="none" strike="noStrike" dirty="0">
                          <a:solidFill>
                            <a:srgbClr val="000000"/>
                          </a:solidFill>
                          <a:effectLst/>
                          <a:latin typeface="Frutiger LT Std 55 Roman" panose="020B0602020204020204"/>
                        </a:rPr>
                        <a:t>1,60 €</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2832925453"/>
                  </a:ext>
                </a:extLst>
              </a:tr>
              <a:tr h="157060">
                <a:tc gridSpan="5">
                  <a:txBody>
                    <a:bodyPr/>
                    <a:lstStyle/>
                    <a:p>
                      <a:pPr algn="ctr" fontAlgn="ctr"/>
                      <a:r>
                        <a:rPr lang="es-ES" sz="1000" b="1" i="0" u="none" strike="noStrike">
                          <a:solidFill>
                            <a:srgbClr val="000000"/>
                          </a:solidFill>
                          <a:effectLst/>
                          <a:latin typeface="Calibri" panose="020F0502020204030204" pitchFamily="34" charset="0"/>
                        </a:rPr>
                        <a:t>OFERTA DE AUTOBUSES DE MENOS DE 15 PLAZAS</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ctr" fontAlgn="ctr"/>
                      <a:r>
                        <a:rPr lang="es-ES" sz="1000" b="1" i="0" u="none" strike="noStrike" dirty="0">
                          <a:solidFill>
                            <a:srgbClr val="000000"/>
                          </a:solidFill>
                          <a:effectLst/>
                          <a:latin typeface="Calibri" panose="020F0502020204030204" pitchFamily="34" charset="0"/>
                        </a:rPr>
                        <a:t>NO</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s-ES" sz="1000" b="1" i="0" u="none" strike="noStrike" dirty="0">
                          <a:solidFill>
                            <a:srgbClr val="000000"/>
                          </a:solidFill>
                          <a:effectLst/>
                          <a:latin typeface="Calibri" panose="020F0502020204030204" pitchFamily="34" charset="0"/>
                        </a:rPr>
                        <a:t>NO</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s-ES" sz="1000" b="1" i="0" u="none" strike="noStrike" dirty="0">
                          <a:solidFill>
                            <a:srgbClr val="000000"/>
                          </a:solidFill>
                          <a:effectLst/>
                          <a:latin typeface="Calibri" panose="020F0502020204030204" pitchFamily="34" charset="0"/>
                        </a:rPr>
                        <a:t>SI</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s-ES" sz="1000" b="1" i="0" u="none" strike="noStrike" dirty="0">
                          <a:solidFill>
                            <a:srgbClr val="000000"/>
                          </a:solidFill>
                          <a:effectLst/>
                          <a:latin typeface="Calibri" panose="020F0502020204030204" pitchFamily="34" charset="0"/>
                        </a:rPr>
                        <a:t>NO</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s-ES" sz="1000" b="1" i="0" u="none" strike="noStrike" dirty="0">
                          <a:solidFill>
                            <a:srgbClr val="000000"/>
                          </a:solidFill>
                          <a:effectLst/>
                          <a:latin typeface="Calibri" panose="020F0502020204030204" pitchFamily="34" charset="0"/>
                        </a:rPr>
                        <a:t>NO</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4260308309"/>
                  </a:ext>
                </a:extLst>
              </a:tr>
              <a:tr h="157060">
                <a:tc gridSpan="5">
                  <a:txBody>
                    <a:bodyPr/>
                    <a:lstStyle/>
                    <a:p>
                      <a:pPr algn="ctr" fontAlgn="ctr"/>
                      <a:r>
                        <a:rPr lang="es-ES" sz="1000" b="1" i="0" u="none" strike="noStrike">
                          <a:solidFill>
                            <a:srgbClr val="000000"/>
                          </a:solidFill>
                          <a:effectLst/>
                          <a:latin typeface="Calibri" panose="020F0502020204030204" pitchFamily="34" charset="0"/>
                        </a:rPr>
                        <a:t>OFERTA DE AUTOBUSES DE MÁS DE 59 PLAZAS</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ctr" fontAlgn="ctr"/>
                      <a:r>
                        <a:rPr lang="es-ES" sz="1000" b="1" i="0" u="none" strike="noStrike" dirty="0">
                          <a:solidFill>
                            <a:srgbClr val="000000"/>
                          </a:solidFill>
                          <a:effectLst/>
                          <a:latin typeface="Calibri" panose="020F0502020204030204" pitchFamily="34" charset="0"/>
                        </a:rPr>
                        <a:t>SI</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ctr"/>
                      <a:r>
                        <a:rPr lang="es-ES" sz="1000" b="1" i="0" u="none" strike="noStrike" dirty="0">
                          <a:solidFill>
                            <a:srgbClr val="000000"/>
                          </a:solidFill>
                          <a:effectLst/>
                          <a:latin typeface="Calibri" panose="020F0502020204030204" pitchFamily="34" charset="0"/>
                        </a:rPr>
                        <a:t>SI</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es-ES" sz="1000" b="1" i="0" u="none" strike="noStrike" dirty="0">
                          <a:solidFill>
                            <a:srgbClr val="000000"/>
                          </a:solidFill>
                          <a:effectLst/>
                          <a:latin typeface="Calibri" panose="020F0502020204030204" pitchFamily="34" charset="0"/>
                        </a:rPr>
                        <a:t>SI</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s-ES" sz="1000" b="1" i="0" u="none" strike="noStrike" dirty="0">
                          <a:solidFill>
                            <a:srgbClr val="000000"/>
                          </a:solidFill>
                          <a:effectLst/>
                          <a:latin typeface="Calibri" panose="020F0502020204030204" pitchFamily="34" charset="0"/>
                        </a:rPr>
                        <a:t>SI</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s-ES" sz="1000" b="1" i="0" u="none" strike="noStrike" dirty="0">
                          <a:solidFill>
                            <a:srgbClr val="000000"/>
                          </a:solidFill>
                          <a:effectLst/>
                          <a:latin typeface="Calibri" panose="020F0502020204030204" pitchFamily="34" charset="0"/>
                        </a:rPr>
                        <a:t>SI</a:t>
                      </a:r>
                    </a:p>
                  </a:txBody>
                  <a:tcPr marL="2605" marR="2605" marT="26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315390373"/>
                  </a:ext>
                </a:extLst>
              </a:tr>
            </a:tbl>
          </a:graphicData>
        </a:graphic>
      </p:graphicFrame>
    </p:spTree>
    <p:extLst>
      <p:ext uri="{BB962C8B-B14F-4D97-AF65-F5344CB8AC3E}">
        <p14:creationId xmlns:p14="http://schemas.microsoft.com/office/powerpoint/2010/main" val="3017954320"/>
      </p:ext>
    </p:extLst>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TotalTime>
  <Words>2151</Words>
  <Application>Microsoft Office PowerPoint</Application>
  <PresentationFormat>Panorámica</PresentationFormat>
  <Paragraphs>279</Paragraphs>
  <Slides>11</Slides>
  <Notes>11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11</vt:i4>
      </vt:variant>
    </vt:vector>
  </HeadingPairs>
  <TitlesOfParts>
    <vt:vector size="18" baseType="lpstr">
      <vt:lpstr>Arial</vt:lpstr>
      <vt:lpstr>Times New Roman</vt:lpstr>
      <vt:lpstr>Symbol</vt:lpstr>
      <vt:lpstr>Wingdings</vt:lpstr>
      <vt:lpstr>Frutiger LT Std 55 Roman</vt:lpstr>
      <vt:lpstr>Calibri</vt:lpstr>
      <vt:lpstr>Tema de Office</vt:lpstr>
      <vt:lpst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Caturla Valiente, Luis Fernando</dc:creator>
  <cp:lastModifiedBy>Perez Marhuenda, Pedro Javier</cp:lastModifiedBy>
  <cp:revision>63</cp:revision>
  <dcterms:created xsi:type="dcterms:W3CDTF">2021-05-14T07:05:15Z</dcterms:created>
  <dcterms:modified xsi:type="dcterms:W3CDTF">2022-12-14T15:09:23Z</dcterms:modified>
</cp:coreProperties>
</file>