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1" r:id="rId5"/>
    <p:sldId id="266" r:id="rId6"/>
    <p:sldId id="264" r:id="rId7"/>
    <p:sldId id="260" r:id="rId8"/>
    <p:sldId id="261" r:id="rId9"/>
    <p:sldId id="267" r:id="rId10"/>
    <p:sldId id="265" r:id="rId11"/>
    <p:sldId id="268" r:id="rId12"/>
    <p:sldId id="270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9C6BC-4E8F-4740-B667-76D33B67F4D3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750FF-F871-497D-BC3C-7B4F73E45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97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646D-1FF7-488B-B868-21267E0FD883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70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EE95-1E2F-49C7-A4D3-6A32278ED312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51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E4B-5BCA-416C-A916-FB81E175AE2D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32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ECC-5E39-4216-867B-5875E4269F0E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50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70EE-4602-4F96-BFAE-CC1F6021D831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91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B2F4-D781-43B1-B1B1-EA98B54316E2}" type="datetime1">
              <a:rPr lang="es-ES" smtClean="0"/>
              <a:t>24/11/2022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7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515-B616-49B6-AF1D-48D82F758728}" type="datetime1">
              <a:rPr lang="es-ES" smtClean="0"/>
              <a:t>24/11/2022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74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C099-776C-4BA8-877D-78A5DD162A1E}" type="datetime1">
              <a:rPr lang="es-ES" smtClean="0"/>
              <a:t>24/11/2022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07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FBD9-9E59-4BF4-B910-0B9F0B39D03E}" type="datetime1">
              <a:rPr lang="es-ES" smtClean="0"/>
              <a:t>24/11/2022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7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AA6-118D-4AC7-B6FF-5A7730084E96}" type="datetime1">
              <a:rPr lang="es-ES" smtClean="0"/>
              <a:t>24/11/2022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29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BF33-F334-4D9B-B4E7-6F2A16D553CE}" type="datetime1">
              <a:rPr lang="es-ES" smtClean="0"/>
              <a:t>24/11/2022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03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58F1-14B6-4144-8714-0E573BCD2899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13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taciondelestado.es/wps/wcm/connect/PLACE_es/Site/area/docAccCmpnt?srv=cmpnt&amp;cmpntname=GetDocumentsById&amp;source=library&amp;DocumentIdParam=c0642de8-b469-4757-8fbb-978da4bd87bf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seguimientocontratacion.umh.es/files/2022/11/CATALOGO-DE-PRECI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guimientocontratacion.umh.es/files/2022/11/Manual-gestion-envios-web_GUIA-RAPIDA.pdf" TargetMode="External"/><Relationship Id="rId5" Type="http://schemas.openxmlformats.org/officeDocument/2006/relationships/hyperlink" Target="https://docs.google.com/forms/d/e/1FAIpQLSd1oG80TsqQP7IFDpgFGsTsz8m-Kkl8oZanQshLO0C9-w-MGA/viewform?vc=0&amp;c=0&amp;w=1&amp;flr=0" TargetMode="External"/><Relationship Id="rId4" Type="http://schemas.openxmlformats.org/officeDocument/2006/relationships/hyperlink" Target="https://contrataciondelestado.es/wps/wcm/connect/PLACE_es/Site/area/docAccCmpnt?srv=cmpnt&amp;cmpntname=GetDocumentsById&amp;source=library&amp;DocumentIdParam=eaa88cf1-bf3d-4af8-b97a-39a8cd26d0b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ntrataciondelestado.es/wps/wcm/connect/PLACE_es/Site/area/docAccCmpnt?srv=cmpnt&amp;cmpntname=GetDocumentsById&amp;source=library&amp;DocumentIdParam=c0642de8-b469-4757-8fbb-978da4bd87b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ntrataciondelestado.es/wps/wcm/connect/PLACE_es/Site/area/docAccCmpnt?srv=cmpnt&amp;cmpntname=GetDocumentsById&amp;source=library&amp;DocumentIdParam=c0642de8-b469-4757-8fbb-978da4bd87b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microsoft.com/office/2017/06/relationships/model3d" Target="../media/model3d2.glb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forms/d/e/1FAIpQLSd1oG80TsqQP7IFDpgFGsTsz8m-Kkl8oZanQshLO0C9-w-MGA/viewform?vc=0&amp;c=0&amp;w=1&amp;flr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eguimientocontratacion.umh.es/files/2022/11/Manual-gestion-envios-web_GUIA-RAPIDA.pdf" TargetMode="External"/><Relationship Id="rId2" Type="http://schemas.openxmlformats.org/officeDocument/2006/relationships/hyperlink" Target="https://app.logins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677" y="1432828"/>
            <a:ext cx="10515600" cy="3992344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9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9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rutiger LT Std 55 Roman" panose="020B0602020204020204" pitchFamily="34" charset="0"/>
                <a:ea typeface="Frutiger LT Std 55 Roman" panose="020B0602020204020204" pitchFamily="34" charset="0"/>
                <a:cs typeface="Calibri" panose="020F0502020204030204" pitchFamily="34" charset="0"/>
              </a:rPr>
              <a:t>ACUERDO MARCO PARA EL ESTABLECIMIENTO DE LAS CONDICIONES PARA LA CONTRATACIÓN CENTRALIZADA DE LOS SERVICIOS POSTALES Y DE PAQUETERÍA PARA LA ADMINISTRACIÓN DE LA GENERALITAT, SU SECTOR PÚBLICO INSTRUMENTAL Y ENTIDADES ADHERIDAS, EXP. 1/22CC. </a:t>
            </a:r>
            <a:br>
              <a:rPr lang="es-ES" sz="29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rutiger LT Std 55 Roman" panose="020B0602020204020204" pitchFamily="34" charset="0"/>
                <a:ea typeface="Frutiger LT Std 55 Roman" panose="020B0602020204020204" pitchFamily="34" charset="0"/>
                <a:cs typeface="Calibri" panose="020F0502020204030204" pitchFamily="34" charset="0"/>
              </a:rPr>
            </a:br>
            <a:r>
              <a:rPr lang="es-ES" sz="31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rutiger LT Std 55 Roman" panose="020B0602020204020204" pitchFamily="34" charset="0"/>
                <a:ea typeface="Frutiger LT Std 55 Roman" panose="020B0602020204020204" pitchFamily="34" charset="0"/>
                <a:cs typeface="Calibri" panose="020F0502020204030204" pitchFamily="34" charset="0"/>
              </a:rPr>
              <a:t>LOTE 2: SERVICIO DE PAQUETERÍA  </a:t>
            </a:r>
            <a:br>
              <a:rPr lang="es-ES" sz="4000" b="1" dirty="0">
                <a:latin typeface="Frutiger LT Std 55 Roman" panose="020B0602020204020204" pitchFamily="34" charset="0"/>
              </a:rPr>
            </a:br>
            <a:r>
              <a:rPr lang="es-ES" sz="3100" b="1" dirty="0">
                <a:latin typeface="Frutiger LT Std 55 Roman" panose="020B0602020204020204" pitchFamily="34" charset="0"/>
              </a:rPr>
              <a:t>(Basado 001_LOTE2_AM1/22CC)</a:t>
            </a:r>
            <a:br>
              <a:rPr lang="es-ES" sz="3100" b="1" dirty="0">
                <a:latin typeface="Frutiger LT Std 55 Roman" panose="020B0602020204020204" pitchFamily="34" charset="0"/>
              </a:rPr>
            </a:br>
            <a:endParaRPr lang="es-ES" sz="3100" b="1" dirty="0">
              <a:latin typeface="Frutiger LT Std 55 Roman" panose="020B0602020204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CEEB448-D155-4F79-B0B7-0A026A3992B8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C85E2BF1-518D-41BA-A66D-0CB436111F2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9F77A4BA-37E3-45F6-8D17-C8ABFC72645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021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B5869-8655-443D-8357-FC311D175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407"/>
            <a:ext cx="10515600" cy="4658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0" indent="0" algn="r">
              <a:buNone/>
            </a:pPr>
            <a:r>
              <a:rPr lang="es-ES" sz="24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  </a:t>
            </a:r>
            <a:r>
              <a:rPr lang="es-ES" sz="2400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DEPARTAMENTO ATENCIÓN AL CLIENTE LOGINLE, S.L.</a:t>
            </a:r>
          </a:p>
          <a:p>
            <a:pPr marL="0" indent="0" algn="ctr">
              <a:buNone/>
            </a:pPr>
            <a:endParaRPr lang="es-ES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sz="26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Teléfono:</a:t>
            </a:r>
            <a:r>
              <a:rPr lang="es-ES" sz="26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961 668 176</a:t>
            </a:r>
          </a:p>
          <a:p>
            <a:pPr marL="0" indent="0">
              <a:buNone/>
            </a:pPr>
            <a:r>
              <a:rPr lang="es-ES" sz="26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E-mail:</a:t>
            </a:r>
            <a:r>
              <a:rPr lang="es-ES" sz="26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sz="2600" u="sng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mensajeriagva@loginser.com</a:t>
            </a:r>
          </a:p>
          <a:p>
            <a:pPr marL="0" indent="0" algn="ctr">
              <a:buNone/>
            </a:pPr>
            <a:endParaRPr lang="es-ES" sz="2600" b="1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sz="26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			Horario:</a:t>
            </a:r>
            <a:r>
              <a:rPr lang="es-ES" sz="26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sz="26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 Lunes a Viernes</a:t>
            </a:r>
            <a:r>
              <a:rPr lang="es-ES" sz="26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 </a:t>
            </a:r>
            <a:r>
              <a:rPr lang="es-ES" sz="26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08:30H – 19:00H</a:t>
            </a:r>
            <a:r>
              <a:rPr lang="es-ES" sz="26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</a:p>
          <a:p>
            <a:pPr marL="0" indent="0">
              <a:buNone/>
            </a:pPr>
            <a:r>
              <a:rPr lang="es-ES" sz="26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			Gestoras de Atención al Cliente: </a:t>
            </a:r>
          </a:p>
          <a:p>
            <a:pPr lvl="8"/>
            <a:r>
              <a:rPr lang="es-ES" sz="2000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Raquel Almendros (Responsable Departamento)</a:t>
            </a:r>
          </a:p>
          <a:p>
            <a:pPr lvl="8"/>
            <a:r>
              <a:rPr lang="es-ES" sz="2000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Evelyn Barrio</a:t>
            </a:r>
          </a:p>
          <a:p>
            <a:pPr algn="ctr"/>
            <a:endParaRPr lang="es-ES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876A069-9F19-4F40-8A51-49B87E44CDF5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A70A01E0-8D2C-4181-871B-EB7B271A9A2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64272A25-334D-42FB-AE52-2C28F5E66CF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588DA70-3314-4502-85FD-A05C06469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97" y="1359883"/>
            <a:ext cx="2699261" cy="14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9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13074B0-9D78-4A3B-A58F-487CE406D2A2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E4A6EEF-0E02-4B76-81F9-C764FBF52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TRAMITACIÓN FACTURAS</a:t>
            </a:r>
          </a:p>
          <a:p>
            <a:pPr marL="0" indent="0">
              <a:buNone/>
            </a:pPr>
            <a:endParaRPr lang="es-ES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2600" dirty="0">
                <a:latin typeface="Frutiger LT Std 55 Roman" panose="020B0602020204020204" pitchFamily="34" charset="0"/>
              </a:rPr>
              <a:t>La tramitación de las correspondientes facturas se realizará a través del tipo de pago Pago Directo, debiéndose enlazar el Justificante de Gasto a la Agrupación de Gastos que anualmente se habilite para este acuerdo: Basado 001_Lote2_AM1/22CC</a:t>
            </a:r>
          </a:p>
          <a:p>
            <a:pPr marL="0" indent="0" algn="just">
              <a:buNone/>
            </a:pPr>
            <a:endParaRPr lang="es-ES" sz="2600" b="1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2600" b="1" dirty="0">
                <a:latin typeface="Frutiger LT Std 55 Roman" panose="020B0602020204020204" pitchFamily="34" charset="0"/>
              </a:rPr>
              <a:t>Agrupación de gasto 2022</a:t>
            </a:r>
            <a:r>
              <a:rPr lang="es-ES" sz="2600" dirty="0">
                <a:latin typeface="Frutiger LT Std 55 Roman" panose="020B0602020204020204" pitchFamily="34" charset="0"/>
              </a:rPr>
              <a:t>: </a:t>
            </a:r>
            <a:r>
              <a:rPr lang="es-ES" sz="2600" b="1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22_AM1/22C-L2</a:t>
            </a: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A4BC4369-0411-4A59-B832-8AA83952835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0146EA36-E0A0-4F20-A620-34D3C637763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00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13074B0-9D78-4A3B-A58F-487CE406D2A2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E4A6EEF-0E02-4B76-81F9-C764FBF52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906"/>
            <a:ext cx="10515600" cy="473405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sz="3600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ANEXO ENLACES</a:t>
            </a:r>
          </a:p>
          <a:p>
            <a:pPr marL="0" indent="0">
              <a:buNone/>
            </a:pPr>
            <a:endParaRPr lang="es-ES" b="1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Frutiger LT Std 55 Roman" panose="020B0602020204020204" pitchFamily="34" charset="0"/>
              </a:rPr>
              <a:t>Catálogo servicios: </a:t>
            </a:r>
            <a:r>
              <a:rPr lang="es-ES" dirty="0">
                <a:latin typeface="Frutiger LT Std 55 Roman" panose="020B0602020204020204" pitchFamily="34" charset="0"/>
                <a:hlinkClick r:id="rId2"/>
              </a:rPr>
              <a:t>Catálogo</a:t>
            </a:r>
            <a:endParaRPr lang="es-ES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endParaRPr lang="es-ES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Frutiger LT Std 55 Roman" panose="020B0602020204020204" pitchFamily="34" charset="0"/>
              </a:rPr>
              <a:t>Pliego de Prescripciones Técnicas: </a:t>
            </a:r>
            <a:r>
              <a:rPr lang="es-ES" sz="2800" b="0" i="0" u="none" strike="noStrike" baseline="0" dirty="0">
                <a:latin typeface="Frutiger LT Std 55 Roman" panose="020B0602020204020204" pitchFamily="34" charset="0"/>
                <a:hlinkClick r:id="rId3"/>
              </a:rPr>
              <a:t>Pliego Prescripciones Técnicas</a:t>
            </a:r>
            <a:endParaRPr lang="es-ES" dirty="0">
              <a:solidFill>
                <a:srgbClr val="FF0000"/>
              </a:solidFill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endParaRPr lang="es-ES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Frutiger LT Std 55 Roman" panose="020B0602020204020204" pitchFamily="34" charset="0"/>
              </a:rPr>
              <a:t>Pliego de Cláusulas Administrativas: </a:t>
            </a:r>
            <a:r>
              <a:rPr lang="es-ES" dirty="0">
                <a:latin typeface="Frutiger LT Std 55 Roman" panose="020B0602020204020204" pitchFamily="34" charset="0"/>
                <a:hlinkClick r:id="rId4"/>
              </a:rPr>
              <a:t>PCAP</a:t>
            </a:r>
            <a:endParaRPr lang="es-ES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endParaRPr lang="es-ES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Frutiger LT Std 55 Roman" panose="020B0602020204020204" pitchFamily="34" charset="0"/>
              </a:rPr>
              <a:t>Formulario para darse de alta como usuario: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Frutiger LT Std 55 Roman" panose="020B0602020204020204" pitchFamily="34" charset="0"/>
                <a:hlinkClick r:id="rId5" tooltip="ALTA USUARI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ALTA USUARIO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endParaRPr lang="es-ES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Frutiger LT Std 55 Roman" panose="020B0602020204020204" pitchFamily="34" charset="0"/>
              </a:rPr>
              <a:t>Manual gestión envíos web:   </a:t>
            </a:r>
            <a:r>
              <a:rPr lang="es-ES" sz="2800" dirty="0">
                <a:latin typeface="Frutiger LT Std 55 Roman" panose="020B0602020204020204" pitchFamily="34" charset="0"/>
                <a:hlinkClick r:id="rId6"/>
              </a:rPr>
              <a:t>GUÍA RÁPIDA</a:t>
            </a:r>
            <a:endParaRPr lang="es-ES" dirty="0">
              <a:solidFill>
                <a:srgbClr val="FF0000"/>
              </a:solidFill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A4BC4369-0411-4A59-B832-8AA83952835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0146EA36-E0A0-4F20-A620-34D3C6377639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18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05343"/>
            <a:ext cx="10515600" cy="53716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3600" b="1" dirty="0"/>
          </a:p>
          <a:p>
            <a:pPr marL="0" indent="0" algn="just">
              <a:buNone/>
            </a:pPr>
            <a:endParaRPr lang="es-ES" sz="3200" b="1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3200" b="1" u="sng" dirty="0">
                <a:latin typeface="Frutiger LT Std 55 Roman" panose="020B0602020204020204" pitchFamily="34" charset="0"/>
              </a:rPr>
              <a:t>Fecha inicio prevista:</a:t>
            </a:r>
            <a:r>
              <a:rPr lang="es-ES" sz="3200" b="1" dirty="0">
                <a:latin typeface="Frutiger LT Std 55 Roman" panose="020B0602020204020204" pitchFamily="34" charset="0"/>
              </a:rPr>
              <a:t> </a:t>
            </a:r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25 de noviembre de 2022</a:t>
            </a:r>
          </a:p>
          <a:p>
            <a:pPr marL="0" indent="0" algn="just">
              <a:buNone/>
            </a:pPr>
            <a:endParaRPr lang="es-ES" sz="3600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3200" b="1" u="sng" dirty="0">
                <a:latin typeface="Frutiger LT Std 55 Roman" panose="020B0602020204020204" pitchFamily="34" charset="0"/>
              </a:rPr>
              <a:t>Duración</a:t>
            </a:r>
            <a:r>
              <a:rPr lang="es-ES" sz="3200" u="sng" dirty="0">
                <a:latin typeface="Frutiger LT Std 55 Roman" panose="020B0602020204020204" pitchFamily="34" charset="0"/>
              </a:rPr>
              <a:t>:</a:t>
            </a:r>
            <a:r>
              <a:rPr lang="es-ES" sz="3200" dirty="0">
                <a:latin typeface="Frutiger LT Std 55 Roman" panose="020B0602020204020204" pitchFamily="34" charset="0"/>
              </a:rPr>
              <a:t> </a:t>
            </a:r>
            <a:r>
              <a:rPr lang="es-ES" sz="3200" b="1" dirty="0">
                <a:latin typeface="Frutiger LT Std 55 Roman" panose="020B0602020204020204" pitchFamily="34" charset="0"/>
              </a:rPr>
              <a:t>DOS AÑOS</a:t>
            </a:r>
            <a:r>
              <a:rPr lang="es-ES" sz="3200" dirty="0">
                <a:latin typeface="Frutiger LT Std 55 Roman" panose="020B0602020204020204" pitchFamily="34" charset="0"/>
              </a:rPr>
              <a:t>, prorrogable por </a:t>
            </a:r>
            <a:r>
              <a:rPr lang="es-ES" sz="3200" b="1" dirty="0">
                <a:latin typeface="Frutiger LT Std 55 Roman" panose="020B0602020204020204" pitchFamily="34" charset="0"/>
              </a:rPr>
              <a:t>UN AÑO MAS</a:t>
            </a:r>
            <a:r>
              <a:rPr lang="es-ES" sz="3200" dirty="0">
                <a:latin typeface="Frutiger LT Std 55 Roman" panose="020B0602020204020204" pitchFamily="34" charset="0"/>
              </a:rPr>
              <a:t>,  hasta un máximo de </a:t>
            </a:r>
            <a:r>
              <a:rPr lang="es-ES" sz="3200" b="1" dirty="0">
                <a:latin typeface="Frutiger LT Std 55 Roman" panose="020B0602020204020204" pitchFamily="34" charset="0"/>
              </a:rPr>
              <a:t>TRES AÑOS.</a:t>
            </a:r>
          </a:p>
          <a:p>
            <a:pPr marL="0" indent="0" algn="just">
              <a:buNone/>
            </a:pPr>
            <a:endParaRPr lang="es-ES" sz="3200" b="1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3200" b="1" u="sng" dirty="0">
                <a:latin typeface="Frutiger LT Std 55 Roman" panose="020B0602020204020204" pitchFamily="34" charset="0"/>
              </a:rPr>
              <a:t>Empresa adjudicataria</a:t>
            </a:r>
            <a:r>
              <a:rPr lang="es-ES" sz="3200" u="sng" dirty="0">
                <a:latin typeface="Frutiger LT Std 55 Roman" panose="020B0602020204020204" pitchFamily="34" charset="0"/>
              </a:rPr>
              <a:t>:</a:t>
            </a:r>
            <a:r>
              <a:rPr lang="es-ES" sz="3200" dirty="0">
                <a:latin typeface="Frutiger LT Std 55 Roman" panose="020B0602020204020204" pitchFamily="34" charset="0"/>
              </a:rPr>
              <a:t>   </a:t>
            </a:r>
            <a:r>
              <a:rPr lang="es-ES" sz="3200" b="1" dirty="0">
                <a:latin typeface="Frutiger LT Std 55 Roman" panose="020B0602020204020204" pitchFamily="34" charset="0"/>
              </a:rPr>
              <a:t>LOGINLE, S.L.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0D5747C-6497-4345-812D-A616DCE92E24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EE98D2C9-E047-46A6-8113-A8709686403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F1FD5BE8-717E-4E08-9796-F2EC0994FB8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5AFBD3D-59FF-45CF-AAF7-ED1922803E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" t="5610" r="1544" b="5849"/>
          <a:stretch/>
        </p:blipFill>
        <p:spPr>
          <a:xfrm>
            <a:off x="6325299" y="5178308"/>
            <a:ext cx="1862356" cy="99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1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84183"/>
            <a:ext cx="10515600" cy="4763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dirty="0">
                <a:latin typeface="Frutiger LT Std 55 Roman" panose="020B0602020204020204" pitchFamily="34" charset="0"/>
              </a:rPr>
              <a:t> </a:t>
            </a:r>
            <a:r>
              <a:rPr lang="es-ES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OBJETO DEL ACUERDO BASADO</a:t>
            </a:r>
          </a:p>
          <a:p>
            <a:pPr marL="0" indent="0" algn="ctr">
              <a:buNone/>
            </a:pPr>
            <a:endParaRPr lang="es-ES" sz="1200" dirty="0">
              <a:solidFill>
                <a:srgbClr val="002060"/>
              </a:solidFill>
              <a:latin typeface="Frutiger LT Std 55 Roman" panose="020B0602020204020204" pitchFamily="34" charset="0"/>
            </a:endParaRPr>
          </a:p>
          <a:p>
            <a:pPr algn="just">
              <a:buFontTx/>
              <a:buChar char="-"/>
            </a:pPr>
            <a:r>
              <a:rPr lang="es-ES" sz="2300" b="1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Recogida de documentación y paquetería</a:t>
            </a:r>
            <a:r>
              <a:rPr lang="es-ES" sz="23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, el tratamiento, distribución y entrega de documentación y paquetería en el punto de destino, el retorno de documentación, en su caso, y a petición de la entidad contratante. Este servicio se facturará de forma independiente, haciéndolo constar expresamente en la factura, la prueba de entrega.</a:t>
            </a:r>
          </a:p>
          <a:p>
            <a:pPr algn="just">
              <a:buFontTx/>
              <a:buChar char="-"/>
            </a:pPr>
            <a:r>
              <a:rPr lang="es-ES" sz="2300" b="1" u="sng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No incluye</a:t>
            </a:r>
            <a:r>
              <a:rPr lang="es-ES" sz="2300" b="1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 el servicio urgente o de prestación inmediata</a:t>
            </a:r>
            <a:r>
              <a:rPr lang="es-ES" sz="23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s-ES" sz="2300" b="0" i="0" u="none" strike="noStrike" baseline="0" dirty="0">
                <a:latin typeface="Frutiger LT Std 55 Roman" panose="020B0602020204020204" pitchFamily="34" charset="0"/>
              </a:rPr>
              <a:t>El detalle de los servicios incluidos queda especificado en los Pliegos de Prescripciones Técnicas Particulares (</a:t>
            </a:r>
            <a:r>
              <a:rPr lang="es-ES" sz="2300" b="0" i="0" u="none" strike="noStrike" baseline="0" dirty="0">
                <a:latin typeface="Frutiger LT Std 55 Roman" panose="020B0602020204020204" pitchFamily="34" charset="0"/>
                <a:hlinkClick r:id="rId2"/>
              </a:rPr>
              <a:t>Pliego Prescripciones Técnicas</a:t>
            </a:r>
            <a:r>
              <a:rPr lang="es-ES" sz="2300" dirty="0">
                <a:latin typeface="Frutiger LT Std 55 Roman" panose="020B0602020204020204" pitchFamily="34" charset="0"/>
              </a:rPr>
              <a:t>).</a:t>
            </a:r>
            <a:endParaRPr lang="es-ES" sz="2300" b="0" i="0" u="none" strike="noStrike" baseline="0" dirty="0">
              <a:latin typeface="Frutiger LT Std 55 Roman" panose="020B0602020204020204" pitchFamily="34" charset="0"/>
            </a:endParaRPr>
          </a:p>
          <a:p>
            <a:pPr marL="0" indent="0" algn="ctr">
              <a:buNone/>
            </a:pPr>
            <a:r>
              <a:rPr lang="es-ES" sz="2300" b="0" i="0" u="none" strike="noStrike" baseline="0" dirty="0">
                <a:solidFill>
                  <a:srgbClr val="FF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sz="2300" b="1" i="0" u="none" strike="noStrike" baseline="0" dirty="0">
                <a:latin typeface="Frutiger LT Std 55 Roman" panose="020B0602020204020204" pitchFamily="34" charset="0"/>
              </a:rPr>
              <a:t>Y ante cualquier duda consultar siempre con el Departamento de Atenció</a:t>
            </a:r>
            <a:r>
              <a:rPr lang="es-ES" sz="2300" b="1" dirty="0">
                <a:latin typeface="Frutiger LT Std 55 Roman" panose="020B0602020204020204" pitchFamily="34" charset="0"/>
              </a:rPr>
              <a:t>n al Cliente de la empresa LOGINLE, S.L.</a:t>
            </a:r>
            <a:endParaRPr lang="es-ES" sz="2300" b="1" dirty="0">
              <a:solidFill>
                <a:srgbClr val="FF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ES" sz="1600" u="sng" dirty="0">
              <a:solidFill>
                <a:srgbClr val="00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endParaRPr lang="es-ES" sz="30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F67C14-7AC1-4D60-81EE-0704D18928D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77A368BD-A030-4BE1-BA87-54709521A3D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E0541F0D-45A3-46CA-9A86-0BB9747CD16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437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84183"/>
            <a:ext cx="10515600" cy="47633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3600" b="1" dirty="0">
                <a:latin typeface="Frutiger LT Std 55 Roman" panose="020B0602020204020204" pitchFamily="34" charset="0"/>
              </a:rPr>
              <a:t> </a:t>
            </a:r>
            <a:r>
              <a:rPr lang="es-ES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EXCEPCIONES ACUERDO BASADO</a:t>
            </a:r>
          </a:p>
          <a:p>
            <a:pPr marL="0" indent="0" algn="ctr">
              <a:buNone/>
            </a:pPr>
            <a:endParaRPr lang="es-ES" sz="1200" dirty="0">
              <a:solidFill>
                <a:srgbClr val="002060"/>
              </a:solidFill>
              <a:latin typeface="Frutiger LT Std 55 Roman" panose="020B0602020204020204" pitchFamily="34" charset="0"/>
            </a:endParaRPr>
          </a:p>
          <a:p>
            <a:pPr algn="just">
              <a:buFontTx/>
              <a:buChar char="-"/>
            </a:pPr>
            <a:r>
              <a:rPr lang="es-ES" sz="2200" b="1" u="sng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No podrán enviarse a través de esta paquetería</a:t>
            </a:r>
            <a:r>
              <a:rPr lang="es-ES" sz="2200" b="1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 </a:t>
            </a:r>
            <a:r>
              <a:rPr lang="es-ES" sz="22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productos que exijan unas especiales características de conservación (mercancías perecederas que requieren transporte en frío, muestras frescas, muestras veterinarias, muestras para análisis, muestras sanitarias), o sean especialmente frágiles o sensibles. Tampoco podrán enviarse a través de esta paquetería determinadas mercancías por razones de seguridad (equipamiento de seguridad, </a:t>
            </a:r>
            <a:r>
              <a:rPr lang="es-ES" sz="2200" dirty="0" err="1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ect</a:t>
            </a:r>
            <a:r>
              <a:rPr lang="es-ES" sz="22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.) o de especial valor, (caudales , dinero, joyas, metales preciosos, obras de arte, </a:t>
            </a:r>
            <a:r>
              <a:rPr lang="es-ES" sz="2200" dirty="0" err="1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ect</a:t>
            </a:r>
            <a:r>
              <a:rPr lang="es-ES" sz="22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.) y todas aquellas que, según normativa, tengan restringido su envío mediante paquete postal (mercancías peligrosas, </a:t>
            </a:r>
            <a:r>
              <a:rPr lang="es-ES" sz="2200" dirty="0" err="1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ect</a:t>
            </a:r>
            <a:r>
              <a:rPr lang="es-ES" sz="22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.).</a:t>
            </a:r>
          </a:p>
          <a:p>
            <a:pPr algn="just">
              <a:buFontTx/>
              <a:buChar char="-"/>
            </a:pPr>
            <a:r>
              <a:rPr lang="es-ES" sz="22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EN GENERAL, NO PODRÁ ENVIARSE NINGÚN OBJETO QUE ACUERDO CON EL REGLAMENTO QUE REGULA LA PRESTACIÓN SE SERVICIOS POSTALES RESULTE PROHIBIDO.</a:t>
            </a:r>
          </a:p>
          <a:p>
            <a:pPr algn="just">
              <a:buFontTx/>
              <a:buChar char="-"/>
            </a:pPr>
            <a:r>
              <a:rPr lang="es-ES" sz="2200" b="0" i="0" u="none" strike="noStrike" baseline="0" dirty="0">
                <a:latin typeface="Frutiger LT Std 55 Roman" panose="020B0602020204020204" pitchFamily="34" charset="0"/>
              </a:rPr>
              <a:t>El detalle de los servicios incluidos queda especificado en los Pliegos de Prescripciones Técnicas Particulares </a:t>
            </a:r>
            <a:r>
              <a:rPr lang="es-ES" sz="2000" b="0" i="0" u="sng" strike="noStrike" baseline="0" dirty="0">
                <a:latin typeface="Frutiger LT Std 55 Roman" panose="020B06020202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s-ES" sz="2000" b="0" i="0" u="none" strike="noStrike" baseline="0" dirty="0">
                <a:solidFill>
                  <a:srgbClr val="0563C1"/>
                </a:solidFill>
                <a:latin typeface="Frutiger LT Std 55 Roman" panose="020B06020202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Pliego Prescripciones Técnicas</a:t>
            </a:r>
            <a:r>
              <a:rPr lang="es-ES" sz="2000" b="0" i="0" u="none" strike="noStrike" baseline="0" dirty="0">
                <a:latin typeface="Frutiger LT Std 55 Roman" panose="020B0602020204020204" pitchFamily="34" charset="0"/>
              </a:rPr>
              <a:t>).</a:t>
            </a:r>
          </a:p>
          <a:p>
            <a:pPr marL="0" indent="0" algn="ctr">
              <a:buNone/>
            </a:pPr>
            <a:r>
              <a:rPr lang="es-ES" sz="2200" b="0" i="0" u="none" strike="noStrike" baseline="0" dirty="0">
                <a:solidFill>
                  <a:srgbClr val="FF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sz="2200" b="1" i="0" u="none" strike="noStrike" baseline="0" dirty="0">
                <a:latin typeface="Frutiger LT Std 55 Roman" panose="020B0602020204020204" pitchFamily="34" charset="0"/>
              </a:rPr>
              <a:t>Y ante cualquier duda consultar siempre con el Departamento de Atenció</a:t>
            </a:r>
            <a:r>
              <a:rPr lang="es-ES" sz="2200" b="1" dirty="0">
                <a:latin typeface="Frutiger LT Std 55 Roman" panose="020B0602020204020204" pitchFamily="34" charset="0"/>
              </a:rPr>
              <a:t>n al Cliente de la empresa LOGINLE, S.L.</a:t>
            </a:r>
            <a:endParaRPr lang="es-ES" sz="2200" b="1" dirty="0">
              <a:solidFill>
                <a:srgbClr val="FF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s-ES" sz="1600" u="sng" dirty="0">
              <a:solidFill>
                <a:srgbClr val="00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endParaRPr lang="es-ES" sz="30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F67C14-7AC1-4D60-81EE-0704D18928D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77A368BD-A030-4BE1-BA87-54709521A3D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E0541F0D-45A3-46CA-9A86-0BB9747CD16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87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01CA-514B-417C-B829-8EB9D8DE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630" y="1084578"/>
            <a:ext cx="10515600" cy="1172162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     TAMAÑO Y PESO MÁXIMO DE LOS PAQUETES</a:t>
            </a:r>
            <a:endParaRPr lang="es-ES" sz="2800" dirty="0">
              <a:solidFill>
                <a:srgbClr val="00206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EE99BF6-74B0-49CE-A82E-7FE0D5C66C33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6" name="Modelo 3D 5" descr="Cuboide">
                <a:extLst>
                  <a:ext uri="{FF2B5EF4-FFF2-40B4-BE49-F238E27FC236}">
                    <a16:creationId xmlns:a16="http://schemas.microsoft.com/office/drawing/2014/main" id="{DEAC2297-5D95-48F4-997B-F52D4A3C20B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0172414"/>
                  </p:ext>
                </p:extLst>
              </p:nvPr>
            </p:nvGraphicFramePr>
            <p:xfrm>
              <a:off x="536453" y="2337203"/>
              <a:ext cx="2976958" cy="2687487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76958" cy="2687487"/>
                    </a:xfrm>
                    <a:prstGeom prst="rect">
                      <a:avLst/>
                    </a:prstGeom>
                  </am3d:spPr>
                  <am3d:camera>
                    <am3d:pos x="0" y="0" z="57664451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361393" d="1000000"/>
                    <am3d:preTrans dx="0" dy="-6493603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3289596" ay="2564132" az="2635126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3134500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6" name="Modelo 3D 5" descr="Cuboide">
                <a:extLst>
                  <a:ext uri="{FF2B5EF4-FFF2-40B4-BE49-F238E27FC236}">
                    <a16:creationId xmlns:a16="http://schemas.microsoft.com/office/drawing/2014/main" id="{DEAC2297-5D95-48F4-997B-F52D4A3C20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453" y="2337203"/>
                <a:ext cx="2976958" cy="2687487"/>
              </a:xfrm>
              <a:prstGeom prst="rect">
                <a:avLst/>
              </a:prstGeom>
            </p:spPr>
          </p:pic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4F2D9F82-5A47-4435-83E9-F61FBB2A4B8D}"/>
              </a:ext>
            </a:extLst>
          </p:cNvPr>
          <p:cNvSpPr txBox="1"/>
          <p:nvPr/>
        </p:nvSpPr>
        <p:spPr>
          <a:xfrm>
            <a:off x="4255527" y="2233145"/>
            <a:ext cx="47523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Frutiger LT Std 55 Roman" panose="020B0602020204020204" pitchFamily="34" charset="0"/>
              </a:rPr>
              <a:t>PESO REAL</a:t>
            </a:r>
            <a:r>
              <a:rPr lang="es-ES" dirty="0">
                <a:latin typeface="Frutiger LT Std 55 Roman" panose="020B0602020204020204" pitchFamily="34" charset="0"/>
              </a:rPr>
              <a:t>:  </a:t>
            </a:r>
            <a:r>
              <a:rPr lang="es-ES" b="1" dirty="0">
                <a:solidFill>
                  <a:schemeClr val="accent5"/>
                </a:solidFill>
                <a:latin typeface="Frutiger LT Std 55 Roman" panose="020B0602020204020204" pitchFamily="34" charset="0"/>
              </a:rPr>
              <a:t>No</a:t>
            </a:r>
            <a:r>
              <a:rPr lang="es-ES" dirty="0">
                <a:latin typeface="Frutiger LT Std 55 Roman" panose="020B0602020204020204" pitchFamily="34" charset="0"/>
              </a:rPr>
              <a:t> podrá </a:t>
            </a:r>
            <a:r>
              <a:rPr lang="es-ES" b="1" dirty="0">
                <a:solidFill>
                  <a:schemeClr val="accent5"/>
                </a:solidFill>
                <a:latin typeface="Frutiger LT Std 55 Roman" panose="020B0602020204020204" pitchFamily="34" charset="0"/>
              </a:rPr>
              <a:t>exceder de 30 KG.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b="1" dirty="0">
              <a:latin typeface="Frutiger LT Std 55 Roman" panose="020B06020202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Frutiger LT Std 55 Roman" panose="020B0602020204020204" pitchFamily="34" charset="0"/>
              </a:rPr>
              <a:t>CAJA</a:t>
            </a:r>
            <a:r>
              <a:rPr lang="es-ES" dirty="0">
                <a:latin typeface="Frutiger LT Std 55 Roman" panose="020B0602020204020204" pitchFamily="34" charset="0"/>
              </a:rPr>
              <a:t>: La </a:t>
            </a:r>
            <a:r>
              <a:rPr lang="es-ES" b="1" dirty="0">
                <a:solidFill>
                  <a:schemeClr val="accent5"/>
                </a:solidFill>
                <a:latin typeface="Frutiger LT Std 55 Roman" panose="020B0602020204020204" pitchFamily="34" charset="0"/>
              </a:rPr>
              <a:t>SUMA</a:t>
            </a:r>
            <a:r>
              <a:rPr lang="es-ES" dirty="0">
                <a:latin typeface="Frutiger LT Std 55 Roman" panose="020B0602020204020204" pitchFamily="34" charset="0"/>
              </a:rPr>
              <a:t> de las dimensiones del </a:t>
            </a:r>
            <a:r>
              <a:rPr lang="es-ES" dirty="0">
                <a:solidFill>
                  <a:schemeClr val="accent5"/>
                </a:solidFill>
                <a:latin typeface="Frutiger LT Std 55 Roman" panose="020B0602020204020204" pitchFamily="34" charset="0"/>
              </a:rPr>
              <a:t>largo</a:t>
            </a:r>
            <a:r>
              <a:rPr lang="es-ES" dirty="0">
                <a:latin typeface="Frutiger LT Std 55 Roman" panose="020B0602020204020204" pitchFamily="34" charset="0"/>
              </a:rPr>
              <a:t>, </a:t>
            </a:r>
            <a:r>
              <a:rPr lang="es-ES" dirty="0">
                <a:solidFill>
                  <a:schemeClr val="accent2"/>
                </a:solidFill>
                <a:latin typeface="Frutiger LT Std 55 Roman" panose="020B0602020204020204" pitchFamily="34" charset="0"/>
              </a:rPr>
              <a:t>ancho</a:t>
            </a:r>
            <a:r>
              <a:rPr lang="es-ES" dirty="0">
                <a:latin typeface="Frutiger LT Std 55 Roman" panose="020B0602020204020204" pitchFamily="34" charset="0"/>
              </a:rPr>
              <a:t> y </a:t>
            </a:r>
            <a:r>
              <a:rPr lang="es-ES" dirty="0">
                <a:solidFill>
                  <a:schemeClr val="accent6"/>
                </a:solidFill>
                <a:latin typeface="Frutiger LT Std 55 Roman" panose="020B0602020204020204" pitchFamily="34" charset="0"/>
              </a:rPr>
              <a:t>alto </a:t>
            </a:r>
            <a:r>
              <a:rPr lang="es-ES" dirty="0">
                <a:latin typeface="Frutiger LT Std 55 Roman" panose="020B0602020204020204" pitchFamily="34" charset="0"/>
              </a:rPr>
              <a:t>del paquete </a:t>
            </a:r>
            <a:r>
              <a:rPr lang="es-ES" b="1" dirty="0">
                <a:solidFill>
                  <a:schemeClr val="accent5"/>
                </a:solidFill>
                <a:latin typeface="Frutiger LT Std 55 Roman" panose="020B0602020204020204" pitchFamily="34" charset="0"/>
              </a:rPr>
              <a:t>NO</a:t>
            </a:r>
            <a:r>
              <a:rPr lang="es-ES" dirty="0">
                <a:latin typeface="Frutiger LT Std 55 Roman" panose="020B0602020204020204" pitchFamily="34" charset="0"/>
              </a:rPr>
              <a:t> podrá </a:t>
            </a:r>
            <a:r>
              <a:rPr lang="es-ES" b="1" dirty="0">
                <a:solidFill>
                  <a:schemeClr val="accent5"/>
                </a:solidFill>
                <a:latin typeface="Frutiger LT Std 55 Roman" panose="020B0602020204020204" pitchFamily="34" charset="0"/>
              </a:rPr>
              <a:t>exceder de 210 </a:t>
            </a:r>
            <a:r>
              <a:rPr lang="es-ES" b="1" dirty="0" err="1">
                <a:solidFill>
                  <a:schemeClr val="accent5"/>
                </a:solidFill>
                <a:latin typeface="Frutiger LT Std 55 Roman" panose="020B0602020204020204" pitchFamily="34" charset="0"/>
              </a:rPr>
              <a:t>cms</a:t>
            </a:r>
            <a:r>
              <a:rPr lang="es-ES" dirty="0">
                <a:latin typeface="Frutiger LT Std 55 Roman" panose="020B0602020204020204" pitchFamily="34" charset="0"/>
              </a:rPr>
              <a:t>., sin que la mayor dimensión de ninguno de los lados exceda de 120 </a:t>
            </a:r>
            <a:r>
              <a:rPr lang="es-ES" dirty="0" err="1">
                <a:latin typeface="Frutiger LT Std 55 Roman" panose="020B0602020204020204" pitchFamily="34" charset="0"/>
              </a:rPr>
              <a:t>cms</a:t>
            </a:r>
            <a:r>
              <a:rPr lang="es-ES" dirty="0">
                <a:latin typeface="Frutiger LT Std 55 Roman" panose="020B0602020204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accent5"/>
              </a:solidFill>
              <a:latin typeface="Frutiger LT Std 55 Roman" panose="020B06020202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Frutiger LT Std 55 Roman" panose="020B0602020204020204" pitchFamily="34" charset="0"/>
              </a:rPr>
              <a:t>ROLLO O TUBO LARGO</a:t>
            </a:r>
            <a:r>
              <a:rPr lang="es-ES" dirty="0">
                <a:latin typeface="Frutiger LT Std 55 Roman" panose="020B0602020204020204" pitchFamily="34" charset="0"/>
              </a:rPr>
              <a:t>: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Frutiger LT Std 55 Roman" panose="020B0602020204020204" pitchFamily="34" charset="0"/>
              </a:rPr>
              <a:t>Largo máximo 120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Frutiger LT Std 55 Roman" panose="020B0602020204020204" pitchFamily="34" charset="0"/>
              </a:rPr>
              <a:t>cms</a:t>
            </a:r>
            <a:r>
              <a:rPr lang="es-E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rutiger LT Std 55 Roman" panose="020B0602020204020204" pitchFamily="34" charset="0"/>
              </a:rPr>
              <a:t>,</a:t>
            </a:r>
            <a:r>
              <a:rPr lang="es-ES" dirty="0">
                <a:solidFill>
                  <a:schemeClr val="accent4">
                    <a:lumMod val="60000"/>
                    <a:lumOff val="40000"/>
                  </a:schemeClr>
                </a:solidFill>
                <a:latin typeface="Frutiger LT Std 55 Roman" panose="020B0602020204020204" pitchFamily="34" charset="0"/>
              </a:rPr>
              <a:t> </a:t>
            </a:r>
            <a:r>
              <a:rPr lang="es-ES" b="1" dirty="0" err="1">
                <a:solidFill>
                  <a:schemeClr val="accent4"/>
                </a:solidFill>
                <a:latin typeface="Frutiger LT Std 55 Roman" panose="020B0602020204020204" pitchFamily="34" charset="0"/>
              </a:rPr>
              <a:t>Diametro</a:t>
            </a:r>
            <a:r>
              <a:rPr lang="es-ES" b="1" dirty="0">
                <a:solidFill>
                  <a:schemeClr val="accent4"/>
                </a:solidFill>
                <a:latin typeface="Frutiger LT Std 55 Roman" panose="020B0602020204020204" pitchFamily="34" charset="0"/>
              </a:rPr>
              <a:t> máximo 30 </a:t>
            </a:r>
            <a:r>
              <a:rPr lang="es-ES" b="1" dirty="0" err="1">
                <a:solidFill>
                  <a:schemeClr val="accent4"/>
                </a:solidFill>
                <a:latin typeface="Frutiger LT Std 55 Roman" panose="020B0602020204020204" pitchFamily="34" charset="0"/>
              </a:rPr>
              <a:t>cms</a:t>
            </a:r>
            <a:r>
              <a:rPr lang="es-ES" b="1" dirty="0">
                <a:solidFill>
                  <a:schemeClr val="accent4"/>
                </a:solidFill>
                <a:latin typeface="Frutiger LT Std 55 Roman" panose="020B0602020204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accent5"/>
              </a:solidFill>
              <a:latin typeface="Frutiger LT Std 55 Roman" panose="020B0602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559CBA87-72AA-4A9F-88FD-1AA2A5F46E87}"/>
              </a:ext>
            </a:extLst>
          </p:cNvPr>
          <p:cNvCxnSpPr/>
          <p:nvPr/>
        </p:nvCxnSpPr>
        <p:spPr>
          <a:xfrm>
            <a:off x="1518905" y="2676903"/>
            <a:ext cx="1971414" cy="5117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8A906897-D700-418D-B47B-E8AEA6F8A1B9}"/>
              </a:ext>
            </a:extLst>
          </p:cNvPr>
          <p:cNvCxnSpPr/>
          <p:nvPr/>
        </p:nvCxnSpPr>
        <p:spPr>
          <a:xfrm flipV="1">
            <a:off x="564851" y="2690926"/>
            <a:ext cx="874387" cy="5117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F7B67093-AB1F-43C0-967F-4D2CC0729BDB}"/>
              </a:ext>
            </a:extLst>
          </p:cNvPr>
          <p:cNvCxnSpPr/>
          <p:nvPr/>
        </p:nvCxnSpPr>
        <p:spPr>
          <a:xfrm flipH="1">
            <a:off x="3406430" y="3308411"/>
            <a:ext cx="167779" cy="7046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2BB055-7672-4266-A54B-72C3C4E3478D}"/>
              </a:ext>
            </a:extLst>
          </p:cNvPr>
          <p:cNvSpPr txBox="1"/>
          <p:nvPr/>
        </p:nvSpPr>
        <p:spPr>
          <a:xfrm rot="19920460">
            <a:off x="507919" y="2556348"/>
            <a:ext cx="122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Ancho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370D84C-A8F9-4AC1-83C7-1D7F26DEDD09}"/>
              </a:ext>
            </a:extLst>
          </p:cNvPr>
          <p:cNvSpPr txBox="1"/>
          <p:nvPr/>
        </p:nvSpPr>
        <p:spPr>
          <a:xfrm rot="17217519">
            <a:off x="3178429" y="3496280"/>
            <a:ext cx="84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Alto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A7FD6D1-1AC2-41DF-A06C-DEBCAE7CC46C}"/>
              </a:ext>
            </a:extLst>
          </p:cNvPr>
          <p:cNvSpPr txBox="1"/>
          <p:nvPr/>
        </p:nvSpPr>
        <p:spPr>
          <a:xfrm rot="824009">
            <a:off x="2068727" y="256077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/>
                </a:solidFill>
              </a:rPr>
              <a:t>Largo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6D3E709-F796-4F89-A2B3-C2D1A8404CD9}"/>
              </a:ext>
            </a:extLst>
          </p:cNvPr>
          <p:cNvSpPr txBox="1"/>
          <p:nvPr/>
        </p:nvSpPr>
        <p:spPr>
          <a:xfrm>
            <a:off x="1638144" y="3165838"/>
            <a:ext cx="65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CAJA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10" name="Modelo 3D 9" descr="Tubo">
                <a:extLst>
                  <a:ext uri="{FF2B5EF4-FFF2-40B4-BE49-F238E27FC236}">
                    <a16:creationId xmlns:a16="http://schemas.microsoft.com/office/drawing/2014/main" id="{61FD1D54-200B-4E6E-8AB2-5E0B58CB608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11198596"/>
                  </p:ext>
                </p:extLst>
              </p:nvPr>
            </p:nvGraphicFramePr>
            <p:xfrm>
              <a:off x="9759565" y="2951065"/>
              <a:ext cx="2109632" cy="2499919"/>
            </p:xfrm>
            <a:graphic>
              <a:graphicData uri="http://schemas.microsoft.com/office/drawing/2017/model3d">
                <am3d:model3d r:embed="rId4">
                  <am3d:spPr>
                    <a:xfrm>
                      <a:off x="0" y="0"/>
                      <a:ext cx="2109632" cy="2499919"/>
                    </a:xfrm>
                    <a:prstGeom prst="rect">
                      <a:avLst/>
                    </a:prstGeom>
                  </am3d:spPr>
                  <am3d:camera>
                    <am3d:pos x="-321179" y="-481751" z="62782805"/>
                    <am3d:up dx="0" dy="36000000" dz="0"/>
                    <am3d:lookAt x="-321179" y="-481751" z="0"/>
                    <am3d:perspective fov="2310580"/>
                  </am3d:camera>
                  <am3d:trans>
                    <am3d:meterPerModelUnit n="7159681" d="1000000"/>
                    <am3d:preTrans dx="321199" dy="-17518250" dz="5"/>
                    <am3d:scale>
                      <am3d:sx n="1000000" d="1000000"/>
                      <am3d:sy n="1000000" d="1000000"/>
                      <am3d:sz n="1000000" d="1000000"/>
                    </am3d:scale>
                    <am3d:rot ax="-8689905" ay="2081297" az="1311000"/>
                    <am3d:postTrans dx="-321179" dy="-481750" dz="0"/>
                  </am3d:trans>
                  <am3d:raster rName="Office3DRenderer" rVer="16.0.8326">
                    <am3d:blip r:embed="rId5"/>
                  </am3d:raster>
                  <am3d:winViewport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10" name="Modelo 3D 9" descr="Tubo">
                <a:extLst>
                  <a:ext uri="{FF2B5EF4-FFF2-40B4-BE49-F238E27FC236}">
                    <a16:creationId xmlns:a16="http://schemas.microsoft.com/office/drawing/2014/main" id="{61FD1D54-200B-4E6E-8AB2-5E0B58CB608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59565" y="2951065"/>
                <a:ext cx="2109632" cy="2499919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6F2E2FF9-A43C-4ED3-A45C-4326D5E5A98F}"/>
              </a:ext>
            </a:extLst>
          </p:cNvPr>
          <p:cNvSpPr txBox="1"/>
          <p:nvPr/>
        </p:nvSpPr>
        <p:spPr>
          <a:xfrm rot="17678370">
            <a:off x="9861243" y="4188460"/>
            <a:ext cx="223235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/>
              <a:t>ROLLO O TUBO LARGO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20B64879-2F3E-4644-9622-CFA2CFE3B73B}"/>
              </a:ext>
            </a:extLst>
          </p:cNvPr>
          <p:cNvCxnSpPr>
            <a:cxnSpLocks/>
          </p:cNvCxnSpPr>
          <p:nvPr/>
        </p:nvCxnSpPr>
        <p:spPr>
          <a:xfrm flipV="1">
            <a:off x="11440664" y="3429000"/>
            <a:ext cx="162961" cy="17616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775769A-2728-4F0E-BEA1-520B2A675F83}"/>
              </a:ext>
            </a:extLst>
          </p:cNvPr>
          <p:cNvSpPr txBox="1"/>
          <p:nvPr/>
        </p:nvSpPr>
        <p:spPr>
          <a:xfrm rot="17217519">
            <a:off x="11231635" y="4033638"/>
            <a:ext cx="84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5"/>
                </a:solidFill>
              </a:rPr>
              <a:t>Largo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258C63D5-B1CF-49A2-A867-CFA243AD5651}"/>
              </a:ext>
            </a:extLst>
          </p:cNvPr>
          <p:cNvCxnSpPr/>
          <p:nvPr/>
        </p:nvCxnSpPr>
        <p:spPr>
          <a:xfrm>
            <a:off x="10148605" y="2972425"/>
            <a:ext cx="129205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2AC49A2-649B-452D-BF7D-DEE9320F07B8}"/>
              </a:ext>
            </a:extLst>
          </p:cNvPr>
          <p:cNvSpPr txBox="1"/>
          <p:nvPr/>
        </p:nvSpPr>
        <p:spPr>
          <a:xfrm>
            <a:off x="10286982" y="2577458"/>
            <a:ext cx="106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4"/>
                </a:solidFill>
              </a:rPr>
              <a:t>Diámetro</a:t>
            </a:r>
          </a:p>
        </p:txBody>
      </p:sp>
      <p:sp>
        <p:nvSpPr>
          <p:cNvPr id="31" name="Google Shape;87;p1">
            <a:extLst>
              <a:ext uri="{FF2B5EF4-FFF2-40B4-BE49-F238E27FC236}">
                <a16:creationId xmlns:a16="http://schemas.microsoft.com/office/drawing/2014/main" id="{7F5EB7DE-0E11-4313-984B-B1828A67D939}"/>
              </a:ext>
            </a:extLst>
          </p:cNvPr>
          <p:cNvSpPr txBox="1">
            <a:spLocks/>
          </p:cNvSpPr>
          <p:nvPr/>
        </p:nvSpPr>
        <p:spPr>
          <a:xfrm>
            <a:off x="127829" y="-8198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Google Shape;88;p1">
            <a:extLst>
              <a:ext uri="{FF2B5EF4-FFF2-40B4-BE49-F238E27FC236}">
                <a16:creationId xmlns:a16="http://schemas.microsoft.com/office/drawing/2014/main" id="{EBBEA813-3A18-41AB-8876-E2C457C45F4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857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C6A78B6-79F0-4B1F-A977-3EB1DA5F79D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DE0CFBE2-9067-4BC4-831B-214887FA6F4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80CAEFA0-1BD3-48B0-9A0F-A3F576F6DB3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590BE701-5D71-4AE5-ABC1-34FC73C93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182"/>
            <a:ext cx="10515600" cy="487204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S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TIPOS DE SERVICIOS</a:t>
            </a:r>
          </a:p>
          <a:p>
            <a:pPr marL="0" indent="0">
              <a:buNone/>
            </a:pPr>
            <a:r>
              <a:rPr lang="es-ES" sz="2400" b="1" dirty="0">
                <a:solidFill>
                  <a:srgbClr val="0070C0"/>
                </a:solidFill>
                <a:latin typeface="Frutiger LT Std 55 Roman" panose="020B0602020204020204" pitchFamily="34" charset="0"/>
              </a:rPr>
              <a:t>ENVÍOS PROVINCIALES Y NACIONALES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	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SERVICIO 10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: 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Antes de las 10:00 del día siguiente al de la recogida </a:t>
            </a:r>
          </a:p>
          <a:p>
            <a:pPr marL="0" indent="0">
              <a:buNone/>
            </a:pP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	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SERVICIO 14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: 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Antes de las 14:00 del día siguiente al de la recogida.</a:t>
            </a:r>
          </a:p>
          <a:p>
            <a:pPr marL="0" indent="0">
              <a:buNone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	SERVICIO 24:</a:t>
            </a:r>
            <a:r>
              <a:rPr lang="es-ES" sz="2000" dirty="0">
                <a:solidFill>
                  <a:srgbClr val="FF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Entrega al día siguiente al de la recogida.</a:t>
            </a:r>
          </a:p>
          <a:p>
            <a:pPr marL="0" indent="0">
              <a:buNone/>
            </a:pPr>
            <a:r>
              <a:rPr lang="es-ES" sz="1800" i="1" dirty="0">
                <a:latin typeface="Frutiger LT Std 55 Roman" panose="020B0602020204020204" pitchFamily="34" charset="0"/>
              </a:rPr>
              <a:t>Se entiende por día siguiente al de la recogida, el siguiente día hábil en la localidad de destino.</a:t>
            </a:r>
          </a:p>
          <a:p>
            <a:pPr marL="0" indent="0">
              <a:buNone/>
            </a:pPr>
            <a:r>
              <a:rPr lang="es-ES" sz="2400" b="1" dirty="0">
                <a:solidFill>
                  <a:srgbClr val="0070C0"/>
                </a:solidFill>
                <a:latin typeface="Frutiger LT Std 55 Roman" panose="020B0602020204020204" pitchFamily="34" charset="0"/>
              </a:rPr>
              <a:t>ENVÍOS INTERNACIONALES</a:t>
            </a:r>
          </a:p>
          <a:p>
            <a:pPr marL="0" indent="0">
              <a:buNone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</a:rPr>
              <a:t>	</a:t>
            </a:r>
            <a:r>
              <a:rPr lang="es-ES" sz="1800" dirty="0">
                <a:latin typeface="Frutiger LT Std 55 Roman" panose="020B0602020204020204" pitchFamily="34" charset="0"/>
              </a:rPr>
              <a:t>EL plazo de entrega se establece con carácter orientativo, para la zona A, en 9 días hábiles:</a:t>
            </a:r>
          </a:p>
          <a:p>
            <a:pPr lvl="2"/>
            <a:r>
              <a:rPr lang="es-ES" sz="1200" dirty="0">
                <a:latin typeface="Frutiger LT Std 55 Roman" panose="020B0602020204020204" pitchFamily="34" charset="0"/>
              </a:rPr>
              <a:t>- Zona A 1: Alemania, Austria, Bélgica, Dinamarca, Francia, Gibraltar, Grecia, La </a:t>
            </a:r>
            <a:r>
              <a:rPr lang="es-ES" sz="1200" dirty="0" err="1">
                <a:latin typeface="Frutiger LT Std 55 Roman" panose="020B0602020204020204" pitchFamily="34" charset="0"/>
              </a:rPr>
              <a:t>Bahia</a:t>
            </a:r>
            <a:r>
              <a:rPr lang="es-ES" sz="1200" dirty="0">
                <a:latin typeface="Frutiger LT Std 55 Roman" panose="020B0602020204020204" pitchFamily="34" charset="0"/>
              </a:rPr>
              <a:t> de </a:t>
            </a:r>
            <a:r>
              <a:rPr lang="es-ES" sz="1200" dirty="0" err="1">
                <a:latin typeface="Frutiger LT Std 55 Roman" panose="020B0602020204020204" pitchFamily="34" charset="0"/>
              </a:rPr>
              <a:t>Guemsey</a:t>
            </a:r>
            <a:r>
              <a:rPr lang="es-ES" sz="1200" dirty="0">
                <a:latin typeface="Frutiger LT Std 55 Roman" panose="020B0602020204020204" pitchFamily="34" charset="0"/>
              </a:rPr>
              <a:t>, Irlanda, Italia, Isla de Jersey, Isla de Man, Islas Azores, Malvinas Islas, Luxemburgo, Madeira, Mónaco, Noruega, Países Bajos, Portugal, Reino Unido, San Marino, Suecia y Vaticano,</a:t>
            </a:r>
          </a:p>
          <a:p>
            <a:pPr lvl="2"/>
            <a:r>
              <a:rPr lang="es-ES" sz="1200" dirty="0">
                <a:latin typeface="Frutiger LT Std 55 Roman" panose="020B0602020204020204" pitchFamily="34" charset="0"/>
              </a:rPr>
              <a:t>- Zona A2: Países de Europa no incluidos en la Zona A1, Groenlandia, Islas Feroe,</a:t>
            </a:r>
          </a:p>
          <a:p>
            <a:pPr marL="0" indent="0">
              <a:buNone/>
            </a:pPr>
            <a:r>
              <a:rPr lang="es-ES" sz="1800" dirty="0">
                <a:latin typeface="Frutiger LT Std 55 Roman" panose="020B0602020204020204" pitchFamily="34" charset="0"/>
              </a:rPr>
              <a:t>	Para el resto de zonas, en 15 días hábiles.</a:t>
            </a:r>
          </a:p>
          <a:p>
            <a:pPr marL="0" indent="0" algn="ctr">
              <a:buNone/>
            </a:pPr>
            <a:r>
              <a:rPr lang="es-ES" sz="1600" b="1" i="1" dirty="0">
                <a:latin typeface="Frutiger LT Std 55 Roman" panose="020B0602020204020204" pitchFamily="34" charset="0"/>
              </a:rPr>
              <a:t>PARA CUALQUIER DUDA O CONSULTA SOBRE TAMAÑOS, TIPO, ESTADO, POSIBILIDAD DE PORTE, ECT… LLAMAR AL Dpto. de Atención al Cliente de LOGINLE, S.L.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60AA150D-61A0-4286-8AE9-0AB18886068A}"/>
              </a:ext>
            </a:extLst>
          </p:cNvPr>
          <p:cNvSpPr/>
          <p:nvPr/>
        </p:nvSpPr>
        <p:spPr>
          <a:xfrm>
            <a:off x="1376309" y="2383989"/>
            <a:ext cx="317240" cy="23326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46F39D66-0DF8-4D2C-9C26-C8C1B21F2808}"/>
              </a:ext>
            </a:extLst>
          </p:cNvPr>
          <p:cNvSpPr/>
          <p:nvPr/>
        </p:nvSpPr>
        <p:spPr>
          <a:xfrm>
            <a:off x="1376309" y="2731546"/>
            <a:ext cx="317240" cy="23326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991488E1-7291-4CE6-99C9-4FB935B53B7B}"/>
              </a:ext>
            </a:extLst>
          </p:cNvPr>
          <p:cNvSpPr/>
          <p:nvPr/>
        </p:nvSpPr>
        <p:spPr>
          <a:xfrm>
            <a:off x="1376309" y="3123334"/>
            <a:ext cx="317240" cy="23326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2F0A61-CB75-4095-AF6D-863E7F585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1362" y="5897460"/>
            <a:ext cx="1054876" cy="358763"/>
          </a:xfrm>
          <a:prstGeom prst="rect">
            <a:avLst/>
          </a:prstGeom>
        </p:spPr>
      </p:pic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876225BB-F194-4FBA-930C-49FA01F01D35}"/>
              </a:ext>
            </a:extLst>
          </p:cNvPr>
          <p:cNvSpPr/>
          <p:nvPr/>
        </p:nvSpPr>
        <p:spPr>
          <a:xfrm>
            <a:off x="1324948" y="4335290"/>
            <a:ext cx="317240" cy="23326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C7053C95-4A2E-4C2D-893F-D6769C79CAF0}"/>
              </a:ext>
            </a:extLst>
          </p:cNvPr>
          <p:cNvSpPr/>
          <p:nvPr/>
        </p:nvSpPr>
        <p:spPr>
          <a:xfrm>
            <a:off x="1324948" y="5240552"/>
            <a:ext cx="317240" cy="23326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48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E021FDC-BE5F-4352-AEF6-8371F9F68FB1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04ABBB49-3E3F-47DD-B7BD-00EAE9AB402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510032-3161-43CC-90C5-879A6A65D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b="1" dirty="0">
                <a:solidFill>
                  <a:srgbClr val="002060"/>
                </a:solidFill>
                <a:latin typeface="Frutiger LT Std 55 Roman" panose="020B0602020204020204" pitchFamily="34" charset="0"/>
              </a:rPr>
              <a:t>¿COMO PROCEDEMOS A TRABAJAR CON ESTA EMPRESA?</a:t>
            </a:r>
          </a:p>
          <a:p>
            <a:pPr marL="0" indent="0">
              <a:buNone/>
            </a:pPr>
            <a:endParaRPr lang="es-ES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sz="2600" b="1" dirty="0">
                <a:solidFill>
                  <a:schemeClr val="accent5">
                    <a:lumMod val="75000"/>
                  </a:schemeClr>
                </a:solidFill>
                <a:latin typeface="Frutiger LT Std 55 Roman" panose="020B0602020204020204" pitchFamily="34" charset="0"/>
              </a:rPr>
              <a:t>Paso 1.- Dar de alta nuestro usuario. </a:t>
            </a:r>
          </a:p>
          <a:p>
            <a:r>
              <a:rPr lang="es-ES" sz="2500" dirty="0">
                <a:latin typeface="Frutiger LT Std 55 Roman" panose="020B0602020204020204" pitchFamily="34" charset="0"/>
              </a:rPr>
              <a:t>Desde la web del Servicio de Planificación y Seguimiento de la Contratación, en la parte dedicada a este Acuerdo Marco, encontraremos un enlace a un formulario que tenemos que rellenar. 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s-ES" sz="2500" dirty="0">
                <a:solidFill>
                  <a:schemeClr val="accent1">
                    <a:lumMod val="50000"/>
                  </a:schemeClr>
                </a:solidFill>
                <a:latin typeface="Frutiger LT Std 55 Roman" panose="020B0602020204020204" pitchFamily="34" charset="0"/>
                <a:hlinkClick r:id="rId2" tooltip="ALTA USUARI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ALTA USUARIO</a:t>
            </a:r>
            <a:endParaRPr lang="es-ES" sz="2500" dirty="0">
              <a:solidFill>
                <a:schemeClr val="accent1">
                  <a:lumMod val="50000"/>
                </a:schemeClr>
              </a:solidFill>
              <a:latin typeface="Frutiger LT Std 55 Roman" panose="020B0602020204020204" pitchFamily="34" charset="0"/>
            </a:endParaRPr>
          </a:p>
          <a:p>
            <a:pPr marL="0" indent="0" algn="ctr">
              <a:buNone/>
            </a:pPr>
            <a:r>
              <a:rPr lang="es-ES" sz="1200" dirty="0">
                <a:latin typeface="Frutiger LT Std 55 Roman" panose="020B0602020204020204" pitchFamily="34" charset="0"/>
              </a:rPr>
              <a:t>(Pinchar </a:t>
            </a:r>
            <a:r>
              <a:rPr lang="es-ES" sz="1200" dirty="0" err="1">
                <a:latin typeface="Frutiger LT Std 55 Roman" panose="020B0602020204020204" pitchFamily="34" charset="0"/>
              </a:rPr>
              <a:t>CTRL+Clic</a:t>
            </a:r>
            <a:r>
              <a:rPr lang="es-ES" sz="1200" dirty="0">
                <a:latin typeface="Frutiger LT Std 55 Roman" panose="020B0602020204020204" pitchFamily="34" charset="0"/>
              </a:rPr>
              <a:t>)</a:t>
            </a:r>
            <a:endParaRPr lang="es-ES" sz="1200" dirty="0">
              <a:solidFill>
                <a:schemeClr val="accent1">
                  <a:lumMod val="50000"/>
                </a:schemeClr>
              </a:solidFill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endParaRPr lang="es-ES" sz="2500" dirty="0">
              <a:solidFill>
                <a:srgbClr val="FF0000"/>
              </a:solidFill>
              <a:latin typeface="Frutiger LT Std 55 Roman" panose="020B0602020204020204" pitchFamily="34" charset="0"/>
            </a:endParaRPr>
          </a:p>
          <a:p>
            <a:pPr marL="0" indent="0" algn="ctr">
              <a:buNone/>
            </a:pPr>
            <a:r>
              <a:rPr lang="es-ES" sz="2500" b="1" dirty="0">
                <a:latin typeface="Frutiger LT Std 55 Roman" panose="020B0602020204020204" pitchFamily="34" charset="0"/>
              </a:rPr>
              <a:t>El usuario no estará activo hasta  pasadas 24 horas desde la confirmación de alta </a:t>
            </a:r>
            <a:endParaRPr lang="es-ES" sz="2500" b="1" dirty="0">
              <a:highlight>
                <a:srgbClr val="FFFF00"/>
              </a:highlight>
              <a:latin typeface="Frutiger LT Std 55 Roman" panose="020B0602020204020204" pitchFamily="34" charset="0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84203E9C-3588-44EA-BC40-750B15A0A83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185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5334CFF-DFAE-4174-9451-CB527002AB6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2D0459D-2F67-4EF0-86A3-0828B6FB8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825625"/>
            <a:ext cx="11685864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3000" b="1" dirty="0">
                <a:solidFill>
                  <a:schemeClr val="accent5">
                    <a:lumMod val="75000"/>
                  </a:schemeClr>
                </a:solidFill>
                <a:latin typeface="Frutiger LT Std 55 Roman" panose="020B0602020204020204" pitchFamily="34" charset="0"/>
              </a:rPr>
              <a:t>Paso 2.- ACCEDER A LA APLICACIÓN WEB DE GESTIÓN DE ENVÍOS</a:t>
            </a:r>
          </a:p>
          <a:p>
            <a:pPr marL="0" indent="0">
              <a:buNone/>
            </a:pPr>
            <a:r>
              <a:rPr lang="es-ES" sz="2700" dirty="0">
                <a:latin typeface="Frutiger LT Std 55 Roman" panose="020B0602020204020204" pitchFamily="34" charset="0"/>
              </a:rPr>
              <a:t>Podrás acceder a la misma accediendo a través de este enlace:</a:t>
            </a:r>
          </a:p>
          <a:p>
            <a:pPr marL="0" indent="0">
              <a:buNone/>
            </a:pPr>
            <a:endParaRPr lang="es-ES" sz="2700" dirty="0">
              <a:latin typeface="Frutiger LT Std 55 Roman" panose="020B0602020204020204" pitchFamily="34" charset="0"/>
            </a:endParaRPr>
          </a:p>
          <a:p>
            <a:pPr marL="0" indent="0" algn="ctr">
              <a:buNone/>
            </a:pPr>
            <a:r>
              <a:rPr lang="es-ES" sz="2700" dirty="0">
                <a:latin typeface="Frutiger LT Std 55 Roman" panose="020B0602020204020204" pitchFamily="34" charset="0"/>
                <a:hlinkClick r:id="rId2"/>
              </a:rPr>
              <a:t>https://app.loginser.com/</a:t>
            </a:r>
            <a:endParaRPr lang="es-ES" sz="2700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sz="2700" dirty="0">
                <a:latin typeface="Frutiger LT Std 55 Roman" panose="020B0602020204020204" pitchFamily="34" charset="0"/>
              </a:rPr>
              <a:t>Introducir: </a:t>
            </a:r>
          </a:p>
          <a:p>
            <a:pPr marL="0" indent="0">
              <a:buNone/>
            </a:pPr>
            <a:r>
              <a:rPr lang="es-ES" sz="2700" dirty="0">
                <a:latin typeface="Frutiger LT Std 55 Roman" panose="020B0602020204020204" pitchFamily="34" charset="0"/>
              </a:rPr>
              <a:t> 		* </a:t>
            </a:r>
            <a:r>
              <a:rPr lang="es-ES" sz="2700" b="1" u="sng" dirty="0">
                <a:latin typeface="Frutiger LT Std 55 Roman" panose="020B0602020204020204" pitchFamily="34" charset="0"/>
              </a:rPr>
              <a:t>Usuario:</a:t>
            </a:r>
            <a:r>
              <a:rPr lang="es-ES" sz="2700" b="1" dirty="0">
                <a:latin typeface="Frutiger LT Std 55 Roman" panose="020B0602020204020204" pitchFamily="34" charset="0"/>
              </a:rPr>
              <a:t> </a:t>
            </a:r>
            <a:r>
              <a:rPr lang="es-ES" sz="2700" dirty="0">
                <a:latin typeface="Frutiger LT Std 55 Roman" panose="020B0602020204020204" pitchFamily="34" charset="0"/>
              </a:rPr>
              <a:t>Siempre será el correo electrónico aportado.</a:t>
            </a:r>
            <a:endParaRPr lang="es-ES" sz="2700" dirty="0">
              <a:highlight>
                <a:srgbClr val="FFFF00"/>
              </a:highlight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sz="2700" dirty="0">
                <a:solidFill>
                  <a:srgbClr val="FF0000"/>
                </a:solidFill>
                <a:latin typeface="Frutiger LT Std 55 Roman" panose="020B0602020204020204" pitchFamily="34" charset="0"/>
              </a:rPr>
              <a:t>		</a:t>
            </a:r>
            <a:r>
              <a:rPr lang="es-ES" sz="2700" dirty="0">
                <a:latin typeface="Frutiger LT Std 55 Roman" panose="020B0602020204020204" pitchFamily="34" charset="0"/>
              </a:rPr>
              <a:t>* </a:t>
            </a:r>
            <a:r>
              <a:rPr lang="es-ES" sz="2700" b="1" u="sng" dirty="0">
                <a:latin typeface="Frutiger LT Std 55 Roman" panose="020B0602020204020204" pitchFamily="34" charset="0"/>
              </a:rPr>
              <a:t>Contraseña:</a:t>
            </a:r>
            <a:r>
              <a:rPr lang="es-ES" sz="2700" dirty="0">
                <a:latin typeface="Frutiger LT Std 55 Roman" panose="020B0602020204020204" pitchFamily="34" charset="0"/>
              </a:rPr>
              <a:t> Llegará al usuario mediante un e-mail.</a:t>
            </a:r>
            <a:endParaRPr lang="es-ES" sz="2700" dirty="0">
              <a:highlight>
                <a:srgbClr val="FFFF00"/>
              </a:highlight>
              <a:latin typeface="Frutiger LT Std 55 Roman" panose="020B0602020204020204" pitchFamily="34" charset="0"/>
            </a:endParaRPr>
          </a:p>
          <a:p>
            <a:pPr marL="0" indent="0" algn="ctr">
              <a:buNone/>
            </a:pPr>
            <a:r>
              <a:rPr lang="es-ES" sz="2700" dirty="0">
                <a:latin typeface="Frutiger LT Std 55 Roman" panose="020B0602020204020204" pitchFamily="34" charset="0"/>
              </a:rPr>
              <a:t>En el siguiente enlace podemos encontrar el manual gestión envíos web:</a:t>
            </a:r>
          </a:p>
          <a:p>
            <a:pPr marL="0" indent="0" algn="ctr">
              <a:buNone/>
            </a:pPr>
            <a:r>
              <a:rPr lang="es-ES" sz="2700" dirty="0">
                <a:latin typeface="Frutiger LT Std 55 Roman" panose="020B0602020204020204" pitchFamily="34" charset="0"/>
              </a:rPr>
              <a:t> </a:t>
            </a:r>
            <a:r>
              <a:rPr lang="es-ES" sz="2700" dirty="0">
                <a:latin typeface="Frutiger LT Std 55 Roman" panose="020B0602020204020204" pitchFamily="34" charset="0"/>
                <a:hlinkClick r:id="rId3"/>
              </a:rPr>
              <a:t>GUÍA RÁPIDA</a:t>
            </a:r>
            <a:endParaRPr lang="es-ES" sz="2700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endParaRPr lang="es-ES" sz="2700" dirty="0">
              <a:solidFill>
                <a:srgbClr val="C00000"/>
              </a:solidFill>
              <a:latin typeface="Frutiger LT Std 55 Roman" panose="020B0602020204020204" pitchFamily="34" charset="0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3C223AD7-473F-40E5-B6CB-C4D16CDCE58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07AE7076-404B-4ED8-88F0-90E582DD185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41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B985D6B-1038-4198-B1C3-9FD996E58957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SERVICIO DE PLANIFICACIÓN Y SEGUIMIENTO DE LA CONTRATACIÓN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354D4BB-57B6-4805-A53A-FE3F23B23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824"/>
            <a:ext cx="10515600" cy="4925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  <a:latin typeface="Frutiger LT Std 55 Roman"/>
              </a:rPr>
              <a:t>Paso 3. AVISO RECOGIDA DE PAQUETES</a:t>
            </a:r>
          </a:p>
          <a:p>
            <a:pPr marL="0" indent="0" algn="just">
              <a:buNone/>
            </a:pPr>
            <a:endParaRPr lang="es-ES" sz="2000" dirty="0">
              <a:latin typeface="Frutiger LT Std 55 Roman"/>
            </a:endParaRPr>
          </a:p>
          <a:p>
            <a:pPr algn="just"/>
            <a:r>
              <a:rPr lang="es-ES" sz="2000" dirty="0">
                <a:latin typeface="Frutiger LT Std 55 Roman"/>
              </a:rPr>
              <a:t>Las </a:t>
            </a:r>
            <a:r>
              <a:rPr lang="es-ES" sz="2000" b="1" u="sng" dirty="0">
                <a:latin typeface="Frutiger LT Std 55 Roman"/>
              </a:rPr>
              <a:t>recogidas</a:t>
            </a:r>
            <a:r>
              <a:rPr lang="es-ES" sz="2000" dirty="0">
                <a:latin typeface="Frutiger LT Std 55 Roman"/>
              </a:rPr>
              <a:t> de los envíos se realizarán en la </a:t>
            </a:r>
            <a:r>
              <a:rPr lang="es-ES" sz="2000" b="1" u="sng" dirty="0">
                <a:latin typeface="Frutiger LT Std 55 Roman"/>
              </a:rPr>
              <a:t>franja horaria de 09:00 – 14:00</a:t>
            </a:r>
          </a:p>
          <a:p>
            <a:pPr marL="0" indent="0" algn="just">
              <a:buNone/>
            </a:pPr>
            <a:endParaRPr lang="es-ES" sz="2000" dirty="0">
              <a:latin typeface="Frutiger LT Std 55 Roman"/>
            </a:endParaRPr>
          </a:p>
          <a:p>
            <a:pPr algn="just"/>
            <a:r>
              <a:rPr lang="es-ES" sz="2000" dirty="0">
                <a:latin typeface="Frutiger LT Std 55 Roman"/>
              </a:rPr>
              <a:t>La empresa adjudicataria deberá recoger los envíos el mismo día del </a:t>
            </a:r>
            <a:r>
              <a:rPr lang="es-ES" sz="2000" b="1" u="sng" dirty="0">
                <a:latin typeface="Frutiger LT Std 55 Roman"/>
              </a:rPr>
              <a:t>aviso</a:t>
            </a:r>
            <a:r>
              <a:rPr lang="es-ES" sz="2000" dirty="0">
                <a:latin typeface="Frutiger LT Std 55 Roman"/>
              </a:rPr>
              <a:t>, sí este se realiza </a:t>
            </a:r>
            <a:r>
              <a:rPr lang="es-ES" sz="2000" b="1" u="sng" dirty="0">
                <a:latin typeface="Frutiger LT Std 55 Roman"/>
              </a:rPr>
              <a:t>antes de las 10:00 de la mañana</a:t>
            </a:r>
            <a:r>
              <a:rPr lang="es-ES" sz="2000" dirty="0">
                <a:latin typeface="Frutiger LT Std 55 Roman"/>
              </a:rPr>
              <a:t>: en caso contrario, la recogida podrá realizarse hasta las 12:00 de la mañana del día siguiente hábil.</a:t>
            </a:r>
          </a:p>
          <a:p>
            <a:pPr marL="0" indent="0" algn="just">
              <a:buNone/>
            </a:pPr>
            <a:endParaRPr lang="es-ES" sz="2000" dirty="0">
              <a:latin typeface="Frutiger LT Std 55 Roman"/>
            </a:endParaRPr>
          </a:p>
          <a:p>
            <a:pPr algn="just"/>
            <a:r>
              <a:rPr lang="es-ES" sz="2000" b="1" u="sng" dirty="0">
                <a:latin typeface="Frutiger LT Std 55 Roman"/>
              </a:rPr>
              <a:t>IMPORTANTE:</a:t>
            </a:r>
            <a:r>
              <a:rPr lang="es-ES" sz="2000" dirty="0">
                <a:latin typeface="Frutiger LT Std 55 Roman"/>
              </a:rPr>
              <a:t> Has de tener en cuenta que se tiene que contar con al menos un margen mínimo de 2h a 4h para poder efectuar el servicio siempre que se trate de una recogida en el mismo día y capital, si la recogida es al día siguiente y el horario es amplio, no hay problema siempre.</a:t>
            </a:r>
            <a:endParaRPr lang="es-ES" sz="2000" dirty="0"/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0A4344E3-D12B-4906-9C19-C99091A6E70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 dirty="0">
                <a:solidFill>
                  <a:schemeClr val="lt1"/>
                </a:solidFill>
              </a:rPr>
              <a:t> </a:t>
            </a:r>
            <a:endParaRPr lang="es-E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7959D6EF-6547-486C-AF56-B70FC26667F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093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1221</Words>
  <Application>Microsoft Office PowerPoint</Application>
  <PresentationFormat>Panorámica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Frutiger LT Std 55 Roman</vt:lpstr>
      <vt:lpstr>Tema de Office</vt:lpstr>
      <vt:lpstr>         “ACUERDO MARCO PARA EL ESTABLECIMIENTO DE LAS CONDICIONES PARA LA CONTRATACIÓN CENTRALIZADA DE LOS SERVICIOS POSTALES Y DE PAQUETERÍA PARA LA ADMINISTRACIÓN DE LA GENERALITAT, SU SECTOR PÚBLICO INSTRUMENTAL Y ENTIDADES ADHERIDAS, EXP. 1/22CC.  LOTE 2: SERVICIO DE PAQUETERÍA   (Basado 001_LOTE2_AM1/22CC) </vt:lpstr>
      <vt:lpstr>Presentación de PowerPoint</vt:lpstr>
      <vt:lpstr>Presentación de PowerPoint</vt:lpstr>
      <vt:lpstr>Presentación de PowerPoint</vt:lpstr>
      <vt:lpstr>     TAMAÑO Y PESO MÁXIMO DE LOS PAQUETES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“ACUERDO MARCO DE SUMINISTRO DE REACTIVOS, MATERIAL FUNGIBLE Y PEQUEÑO EQUIPAMIENTO EN LOS LABORATORIOS DE INNOVACIÓN, INVESTIGACIÓN Y DOCENCIA DE LA UNIVERSIDAD MIGUEL HERNÁNDEZ DE ELCHE”(Expediente 2019_00105)</dc:title>
  <dc:creator>Caturla Valiente, Luis Fernando</dc:creator>
  <cp:lastModifiedBy>Carrillo Salgado, Teresa</cp:lastModifiedBy>
  <cp:revision>107</cp:revision>
  <dcterms:created xsi:type="dcterms:W3CDTF">2021-05-14T07:05:15Z</dcterms:created>
  <dcterms:modified xsi:type="dcterms:W3CDTF">2022-11-24T10:14:25Z</dcterms:modified>
</cp:coreProperties>
</file>