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66" r:id="rId6"/>
    <p:sldId id="264" r:id="rId7"/>
    <p:sldId id="260" r:id="rId8"/>
    <p:sldId id="261" r:id="rId9"/>
    <p:sldId id="267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9C6BC-4E8F-4740-B667-76D33B67F4D3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750FF-F871-497D-BC3C-7B4F73E45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97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646D-1FF7-488B-B868-21267E0FD883}" type="datetime1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70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EE95-1E2F-49C7-A4D3-6A32278ED312}" type="datetime1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51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E4B-5BCA-416C-A916-FB81E175AE2D}" type="datetime1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32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ECC-5E39-4216-867B-5875E4269F0E}" type="datetime1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50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70EE-4602-4F96-BFAE-CC1F6021D831}" type="datetime1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91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B2F4-D781-43B1-B1B1-EA98B54316E2}" type="datetime1">
              <a:rPr lang="es-ES" smtClean="0"/>
              <a:t>19/10/2022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7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515-B616-49B6-AF1D-48D82F758728}" type="datetime1">
              <a:rPr lang="es-ES" smtClean="0"/>
              <a:t>19/10/2022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74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C099-776C-4BA8-877D-78A5DD162A1E}" type="datetime1">
              <a:rPr lang="es-ES" smtClean="0"/>
              <a:t>19/10/2022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07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FBD9-9E59-4BF4-B910-0B9F0B39D03E}" type="datetime1">
              <a:rPr lang="es-ES" smtClean="0"/>
              <a:t>19/10/2022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7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AA6-118D-4AC7-B6FF-5A7730084E96}" type="datetime1">
              <a:rPr lang="es-ES" smtClean="0"/>
              <a:t>19/10/2022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29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BF33-F334-4D9B-B4E7-6F2A16D553CE}" type="datetime1">
              <a:rPr lang="es-ES" smtClean="0"/>
              <a:t>19/10/2022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03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258F1-14B6-4144-8714-0E573BCD2899}" type="datetime1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13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01%206%20PPT_ANEXO%20III%20NORMAS%20BASICAS%20PARA%20PUBLICACIONES-copia-autentica.pdf" TargetMode="External"/><Relationship Id="rId2" Type="http://schemas.openxmlformats.org/officeDocument/2006/relationships/hyperlink" Target="01%205%20PPT%20%20ANEXO%20II%20MANUAL%20IDENTIDAD%20VISUAL%20CORPORATIVA-copia-autentic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01%207%20PPT%20ANEXO%20IV-EXTENSION%20MANUAL%20BASICO%20DE%20IDENTIDAD%20VISUAL%20CORPORATIVA-copia-autentica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PPT%202022_AM_02_copia-autentic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ndaimagen.es/catalogo_LOTE1.pdf" TargetMode="External"/><Relationship Id="rId2" Type="http://schemas.openxmlformats.org/officeDocument/2006/relationships/hyperlink" Target="https://ingra.net/umh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quintaimpresion.com/umh/" TargetMode="External"/><Relationship Id="rId4" Type="http://schemas.openxmlformats.org/officeDocument/2006/relationships/hyperlink" Target="https://yndaimagen.es/catalogo_LOTE2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ndaimagen.es/catalogo_LOTE1.pdf" TargetMode="External"/><Relationship Id="rId2" Type="http://schemas.openxmlformats.org/officeDocument/2006/relationships/hyperlink" Target="https://ingra.net/umh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quintaimpresion.com/umh/" TargetMode="External"/><Relationship Id="rId4" Type="http://schemas.openxmlformats.org/officeDocument/2006/relationships/hyperlink" Target="https://yndaimagen.es/catalogo_LOTE2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ODELO%20DE%20OFERTA%20ECONOMICA%20EXPEDIENTES%20BASADO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089" y="3555956"/>
            <a:ext cx="10515600" cy="2852737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000" b="1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4000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rutiger LT Std 55 Roman" panose="020B0602020204020204" pitchFamily="34" charset="0"/>
                <a:ea typeface="Frutiger LT Std 55 Roman" panose="020B0602020204020204" pitchFamily="34" charset="0"/>
                <a:cs typeface="Calibri" panose="020F0502020204030204" pitchFamily="34" charset="0"/>
              </a:rPr>
              <a:t>ACUERDO MARCO PARA LA </a:t>
            </a:r>
            <a:r>
              <a:rPr lang="es-ES" sz="4000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HOMOLOGACIÓN DE EMPRESAS SUMINISTRADORAS DE ARTÍCULOS DE IMPRENTA PARA LA UNIVERSIDAD MIGUEL HERNÁNDEZ DE ELCHE</a:t>
            </a:r>
            <a:r>
              <a:rPr lang="es-ES" sz="4000" b="1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br>
              <a:rPr lang="es-ES" sz="4000" b="1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b="1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000" dirty="0">
                <a:latin typeface="Frutiger LT Std 55 Roman" panose="020B0602020204020204" pitchFamily="34" charset="0"/>
              </a:rPr>
              <a:t>(Expediente 2022_AM_02)</a:t>
            </a:r>
            <a:br>
              <a:rPr lang="es-ES" sz="4000" dirty="0">
                <a:latin typeface="Frutiger LT Std 55 Roman" panose="020B0602020204020204" pitchFamily="34" charset="0"/>
              </a:rPr>
            </a:br>
            <a:br>
              <a:rPr lang="es-ES" sz="4000" dirty="0">
                <a:latin typeface="Frutiger LT Std 55 Roman" panose="020B0602020204020204" pitchFamily="34" charset="0"/>
              </a:rPr>
            </a:br>
            <a:endParaRPr lang="es-ES" sz="4000" dirty="0">
              <a:latin typeface="Frutiger LT Std 55 Roman" panose="020B0602020204020204" pitchFamily="34" charset="0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47C0E1A5-4EB9-49E9-A026-FB3162CC5EB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4399C967-DEAC-4E6C-996B-42177D39124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84;p1">
            <a:extLst>
              <a:ext uri="{FF2B5EF4-FFF2-40B4-BE49-F238E27FC236}">
                <a16:creationId xmlns:a16="http://schemas.microsoft.com/office/drawing/2014/main" id="{F8ED2836-A154-4D59-81F8-8EF93B54FA65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218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B5869-8655-443D-8357-FC311D175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557888"/>
          </a:xfrm>
        </p:spPr>
        <p:txBody>
          <a:bodyPr>
            <a:normAutofit/>
          </a:bodyPr>
          <a:lstStyle/>
          <a:p>
            <a:pPr algn="just"/>
            <a:r>
              <a:rPr lang="es-ES" sz="25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El presente acuerdo marco puede ser </a:t>
            </a:r>
            <a:r>
              <a:rPr lang="es-ES" sz="25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modificado</a:t>
            </a:r>
            <a:r>
              <a:rPr lang="es-ES" sz="25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para satisfacer nuevas necesidades.</a:t>
            </a:r>
          </a:p>
          <a:p>
            <a:pPr algn="just"/>
            <a:r>
              <a:rPr lang="es-ES" sz="25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Hay establecido un sistema de </a:t>
            </a:r>
            <a:r>
              <a:rPr lang="es-ES" sz="25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penalidades</a:t>
            </a:r>
            <a:r>
              <a:rPr lang="es-ES" sz="25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por </a:t>
            </a:r>
            <a:r>
              <a:rPr lang="es-ES" sz="25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incumplimiento y/o resolución </a:t>
            </a:r>
            <a:r>
              <a:rPr lang="es-ES" sz="25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del acuerdo marco, cuya tramitación corresponde al Servicio de Planificación y Seguimiento de la Contratación, debiendo darle traslado de cuantas incidencias se produzcan durante la ejecución del acuerdo, para que realice las actuaciones que procedan.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Las facturas que se generen incluirán </a:t>
            </a:r>
            <a:r>
              <a:rPr lang="es-ES" sz="2500" b="0" i="0" u="none" strike="noStrike" baseline="0" dirty="0">
                <a:latin typeface="Frutiger LT Std 55 Roman" panose="020B0602020204020204" pitchFamily="34" charset="0"/>
              </a:rPr>
              <a:t>la denominación EXPTE. 2022_AM_02 y AM (Acuerdo Marco) “Acuerdo Marco para la homologación de empresas suministradoras de artículos de imprenta para la Universidad Miguel Hernández de Elche”.</a:t>
            </a:r>
            <a:endParaRPr lang="es-ES" sz="250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391D89AB-A2F2-4ACE-9A1A-86E5DF4E934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DD9044C9-6C7E-475F-AEF8-733EB4A956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83585CBF-F653-4FAA-980A-F34557DF3FD8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129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B5869-8655-443D-8357-FC311D175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189"/>
            <a:ext cx="10515600" cy="4339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>
                <a:latin typeface="Frutiger LT Std 55 Roman" panose="020B0602020204020204" pitchFamily="34" charset="0"/>
              </a:rPr>
              <a:t>CONSIDERACIONES DE CARÁCTER AMBIENTAL</a:t>
            </a:r>
            <a:r>
              <a:rPr lang="es-ES" sz="2000" dirty="0">
                <a:latin typeface="Frutiger LT Std 55 Roman" panose="020B0602020204020204" pitchFamily="34" charset="0"/>
              </a:rPr>
              <a:t>: (de obligado cumplimiento para las empresas homologadas)</a:t>
            </a:r>
          </a:p>
          <a:p>
            <a:pPr marL="0" indent="0">
              <a:buNone/>
            </a:pPr>
            <a:endParaRPr lang="es-ES" sz="2000" dirty="0">
              <a:latin typeface="Frutiger LT Std 55 Roman" panose="020B0602020204020204" pitchFamily="34" charset="0"/>
            </a:endParaRPr>
          </a:p>
          <a:p>
            <a:pPr algn="just"/>
            <a:r>
              <a:rPr lang="es-ES" sz="20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El papel utilizado para los artículos de los LOTES 1 y 2 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deberá ser reciclado, con un contenido mínimo del 75% de fibra reciclada </a:t>
            </a:r>
            <a:r>
              <a:rPr lang="es-ES" sz="2000" b="0" i="0" u="none" strike="noStrike" baseline="0" dirty="0" err="1">
                <a:solidFill>
                  <a:srgbClr val="000000"/>
                </a:solidFill>
                <a:latin typeface="Frutiger LT Std 55 Roman" panose="020B0602020204020204" pitchFamily="34" charset="0"/>
              </a:rPr>
              <a:t>post-consumo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. Además, deberá ser totalmente libre de cloro (TCF) y tener un grado de blancura mínimo del 80% CIE. (Ecoetiquetas Tipo I (Ángel azul, Cisne Nórdico, Etiqueta Ecológica Europea, etc. o documentación técnica equivalente). 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algn="just"/>
            <a:r>
              <a:rPr lang="es-ES" sz="20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El papel utilizado para los artículos del LOTE 3 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deberá ser al menos en un 50% proveniente de bosques de gestión forestal sostenible. (Certificado FSC/PEFC de cadena de custodia o certificación equivalente, y Certificado FSC/PEFC del papel o equivalente). </a:t>
            </a:r>
            <a:endParaRPr lang="es-ES" sz="2000" dirty="0">
              <a:latin typeface="Frutiger LT Std 55 Roman" panose="020B0602020204020204" pitchFamily="34" charset="0"/>
            </a:endParaRP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FF8CBAAE-7411-42FE-9F62-B0D94F0DB1A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B98F9B44-7FDE-4F67-8244-3A223E8A321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7A80C579-0CD4-467D-9018-A3B6B37CD936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500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B5869-8655-443D-8357-FC311D175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608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>
                <a:latin typeface="Frutiger LT Std 55 Roman" panose="020B0602020204020204" pitchFamily="34" charset="0"/>
              </a:rPr>
              <a:t>CONSIDERACIONES DE CARÁCTER GENERAL </a:t>
            </a:r>
            <a:r>
              <a:rPr lang="es-ES" sz="2000" dirty="0">
                <a:latin typeface="Frutiger LT Std 55 Roman" panose="020B0602020204020204" pitchFamily="34" charset="0"/>
              </a:rPr>
              <a:t>(de obligado cumplimiento para las empresas homologadas)</a:t>
            </a:r>
          </a:p>
          <a:p>
            <a:pPr marL="0" indent="0">
              <a:buNone/>
            </a:pPr>
            <a:endParaRPr lang="es-ES" sz="2000" dirty="0">
              <a:latin typeface="Frutiger LT Std 55 Roman" panose="020B0602020204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latin typeface="Frutiger LT Std 55 Roman" panose="020B0602020204020204" pitchFamily="34" charset="0"/>
              </a:rPr>
              <a:t>ANEXO II MANUAL IDENTIDAD VISUAL CORPORATIVA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1600" dirty="0">
                <a:latin typeface="Frutiger LT Std 55 Roman" panose="020B0602020204020204" pitchFamily="34" charset="0"/>
                <a:hlinkClick r:id="rId2" action="ppaction://hlinkfile"/>
              </a:rPr>
              <a:t>PPT  ANEXO II MANUAL IDENTIDAD VISUAL CORPORATIVA</a:t>
            </a:r>
            <a:endParaRPr lang="es-ES" sz="1600" dirty="0">
              <a:latin typeface="Frutiger LT Std 55 Roman" panose="020B0602020204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latin typeface="Frutiger LT Std 55 Roman" panose="020B0602020204020204" pitchFamily="34" charset="0"/>
              </a:rPr>
              <a:t>ANEXO III NORMAS BASICAS PARA PUBLICACIONES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600" dirty="0">
                <a:latin typeface="Frutiger LT Std 55 Roman" panose="020B0602020204020204" pitchFamily="34" charset="0"/>
                <a:hlinkClick r:id="rId3" action="ppaction://hlinkfile"/>
              </a:rPr>
              <a:t>PPT_ANEXO III NORMAS BASICAS PARA PUBLICACIONES</a:t>
            </a:r>
            <a:endParaRPr lang="es-ES" sz="1600" dirty="0">
              <a:latin typeface="Frutiger LT Std 55 Roman" panose="020B0602020204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latin typeface="Frutiger LT Std 55 Roman" panose="020B0602020204020204" pitchFamily="34" charset="0"/>
              </a:rPr>
              <a:t>ANEXO IV-EXTENSION MANUAL BASICO DE IDENTIDAD VISUAL CORPORATIVA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600">
                <a:latin typeface="Frutiger LT Std 55 Roman" panose="020B0602020204020204" pitchFamily="34" charset="0"/>
                <a:hlinkClick r:id="rId4" action="ppaction://hlinkfile"/>
              </a:rPr>
              <a:t>PPT ANEXO IV-EXTENSION MANUAL BASICO DE IDENTIDAD VISUAL CORPORATIVA</a:t>
            </a:r>
            <a:endParaRPr lang="es-ES" sz="1600" dirty="0">
              <a:latin typeface="Frutiger LT Std 55 Roman" panose="020B0602020204020204" pitchFamily="34" charset="0"/>
            </a:endParaRPr>
          </a:p>
          <a:p>
            <a:endParaRPr lang="es-ES" sz="2000" dirty="0">
              <a:latin typeface="Frutiger LT Std 55 Roman" panose="020B0602020204020204" pitchFamily="34" charset="0"/>
            </a:endParaRP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FF8CBAAE-7411-42FE-9F62-B0D94F0DB1A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B98F9B44-7FDE-4F67-8244-3A223E8A3212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7A80C579-0CD4-467D-9018-A3B6B37CD936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597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05343"/>
            <a:ext cx="10515600" cy="53716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3600" b="1" dirty="0"/>
          </a:p>
          <a:p>
            <a:pPr marL="0" indent="0" algn="just">
              <a:buNone/>
            </a:pPr>
            <a:r>
              <a:rPr lang="es-ES" sz="3600" b="1" dirty="0"/>
              <a:t>Fecha inicio prevista</a:t>
            </a:r>
            <a:r>
              <a:rPr lang="es-ES" sz="3600" dirty="0"/>
              <a:t>: 20 de octubre de 2022. Sustituye al expediente 01/16.</a:t>
            </a:r>
          </a:p>
          <a:p>
            <a:pPr marL="0" indent="0" algn="just">
              <a:buNone/>
            </a:pPr>
            <a:endParaRPr lang="es-ES" sz="3600" dirty="0"/>
          </a:p>
          <a:p>
            <a:pPr marL="0" indent="0" algn="just">
              <a:buNone/>
            </a:pPr>
            <a:r>
              <a:rPr lang="es-ES" sz="3600" b="1" dirty="0"/>
              <a:t>Duración</a:t>
            </a:r>
            <a:r>
              <a:rPr lang="es-ES" sz="3600" dirty="0"/>
              <a:t>: </a:t>
            </a:r>
            <a:r>
              <a:rPr lang="es-ES" sz="3600" b="1" dirty="0"/>
              <a:t>UN AÑO</a:t>
            </a:r>
            <a:r>
              <a:rPr lang="es-ES" sz="3600" dirty="0"/>
              <a:t>, prorrogable </a:t>
            </a:r>
            <a:r>
              <a:rPr lang="es-ES" sz="3600" u="sng" dirty="0"/>
              <a:t>anualmente</a:t>
            </a:r>
            <a:r>
              <a:rPr lang="es-ES" sz="3600" dirty="0"/>
              <a:t> hasta un máximo de </a:t>
            </a:r>
            <a:r>
              <a:rPr lang="es-ES" sz="3600" b="1" dirty="0"/>
              <a:t>TRES AÑOS.</a:t>
            </a:r>
            <a:endParaRPr lang="es-ES" sz="3600" dirty="0"/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30C71DAD-1E23-401C-A178-F4B98E889AA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7B212A07-ACAF-4400-AF9F-489ADF25AA2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25D981FE-5543-455F-81E7-51D1AEFB887D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371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792E5A2-A342-4BE0-AED4-7DABADF7A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403"/>
            <a:ext cx="10515600" cy="49605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3600" b="1" dirty="0">
                <a:latin typeface="Frutiger LT Std 55 Roman" panose="020B0602020204020204" pitchFamily="34" charset="0"/>
              </a:rPr>
              <a:t>¿QUÉ SE PRETENDE CONSEGUIR CON EL PRESENTE ACUERDO MARCO?</a:t>
            </a:r>
          </a:p>
          <a:p>
            <a:pPr algn="just"/>
            <a:r>
              <a:rPr lang="es-ES" dirty="0">
                <a:latin typeface="Frutiger LT Std 55 Roman" panose="020B0602020204020204" pitchFamily="34" charset="0"/>
              </a:rPr>
              <a:t>Racionalizar y unificar las compras que realice la Universidad Miguel Hernández de Elche, en aras a la reducción de costes y en la mejora de la eficacia, de la transparencia y de la eficiencia en la prestación.</a:t>
            </a:r>
          </a:p>
          <a:p>
            <a:pPr algn="just"/>
            <a:r>
              <a:rPr lang="es-ES" dirty="0">
                <a:latin typeface="Frutiger LT Std 55 Roman" panose="020B0602020204020204" pitchFamily="34" charset="0"/>
              </a:rPr>
              <a:t>Unificar el sistema de adquisición de los productos que se incluyen en el mismo, y homologar a los proveedores de estos productos, garantizando así que cumplan unos estándares de calidad definidos. </a:t>
            </a:r>
          </a:p>
          <a:p>
            <a:pPr algn="just"/>
            <a:r>
              <a:rPr lang="es-ES" dirty="0">
                <a:latin typeface="Frutiger LT Std 55 Roman" panose="020B0602020204020204" pitchFamily="34" charset="0"/>
              </a:rPr>
              <a:t>Las condiciones en las que se ejecutará este acuerdo marco, vienen reguladas en el pliego de prescripciones técnicas. </a:t>
            </a:r>
            <a:r>
              <a:rPr lang="de-DE" dirty="0">
                <a:solidFill>
                  <a:srgbClr val="FF0000"/>
                </a:solidFill>
                <a:latin typeface="Frutiger LT Std 55 Roman" panose="020B0602020204020204" pitchFamily="34" charset="0"/>
                <a:hlinkClick r:id="rId2" action="ppaction://hlinkfile"/>
              </a:rPr>
              <a:t>PPT 2022_AM_02</a:t>
            </a:r>
            <a:endParaRPr lang="es-ES" dirty="0">
              <a:latin typeface="Frutiger LT Std 55 Roman" panose="020B0602020204020204" pitchFamily="34" charset="0"/>
            </a:endParaRPr>
          </a:p>
          <a:p>
            <a:pPr algn="just"/>
            <a:endParaRPr lang="es-ES" sz="3200" dirty="0">
              <a:latin typeface="Frutiger LT Std 55 Roman" panose="020B0602020204020204" pitchFamily="34" charset="0"/>
            </a:endParaRP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3D017830-5BB9-415D-8811-F025ACAB8C7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BD9CB8F6-D39E-497B-8BBA-42C0B0138D0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E86FBCA2-1A05-42AB-9CFD-DA8BB2DF80A8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863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3440" y="1359017"/>
            <a:ext cx="10515600" cy="48179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700" b="1" dirty="0">
                <a:latin typeface="Frutiger LT Std 55 Roman" panose="020B0602020204020204" pitchFamily="34" charset="0"/>
              </a:rPr>
              <a:t>EL OBJETO DEL ACUERDO MARCO SE HA DIVIDIDO EN LOS SIGUIENTES LOTES: </a:t>
            </a:r>
            <a:r>
              <a:rPr lang="es-ES" sz="2700" dirty="0">
                <a:latin typeface="Frutiger LT Std 55 Roman" panose="020B0602020204020204" pitchFamily="34" charset="0"/>
              </a:rPr>
              <a:t>(Supone una novedad respecto al acuerdo marco actual). </a:t>
            </a:r>
          </a:p>
          <a:p>
            <a:pPr marL="0" indent="0">
              <a:buNone/>
            </a:pPr>
            <a:endParaRPr lang="es-ES" sz="2700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sz="27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• Lote 1: SOBRES, BOLSAS, CARPETAS Y SUBCARPETAS. </a:t>
            </a:r>
          </a:p>
          <a:p>
            <a:pPr marL="0" indent="0">
              <a:buNone/>
            </a:pPr>
            <a:endParaRPr lang="es-ES" sz="270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sz="27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• Lote 2: TARJETAS, TARJETONES, DIPLOMAS E IMPRESIONES INSTITUCIONALES. </a:t>
            </a:r>
          </a:p>
          <a:p>
            <a:pPr marL="0" indent="0">
              <a:buNone/>
            </a:pPr>
            <a:endParaRPr lang="es-ES" sz="270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sz="27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• Lote 3: REVISTAS Y PUBLICACIONES</a:t>
            </a:r>
            <a:r>
              <a:rPr lang="es-ES" sz="30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F6A7FC0E-388B-4CF8-89BF-D17F8905E7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B0B8CCE2-E0DE-47A5-B41A-55F7E91D274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23ECE71C-FF80-41CE-9DD4-AD5A02E3C03E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437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01CA-514B-417C-B829-8EB9D8DE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312" y="1136912"/>
            <a:ext cx="10515600" cy="1325563"/>
          </a:xfrm>
        </p:spPr>
        <p:txBody>
          <a:bodyPr>
            <a:normAutofit/>
          </a:bodyPr>
          <a:lstStyle/>
          <a:p>
            <a:r>
              <a:rPr lang="es-ES" sz="2700" b="1" dirty="0">
                <a:latin typeface="Frutiger LT Std 55 Roman" panose="020B0602020204020204" pitchFamily="34" charset="0"/>
              </a:rPr>
              <a:t>EMPRESAS ADJUDICATARIAS EN CADA UNO DE LOS LOTES:</a:t>
            </a:r>
            <a:endParaRPr lang="es-ES" sz="27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63A799-BCF4-4770-A916-DFE25FDA9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977"/>
            <a:ext cx="10515600" cy="3416985"/>
          </a:xfrm>
        </p:spPr>
        <p:txBody>
          <a:bodyPr/>
          <a:lstStyle/>
          <a:p>
            <a:pPr marL="457200" lvl="1" indent="0">
              <a:buNone/>
            </a:pPr>
            <a:r>
              <a:rPr lang="es-ES" sz="2000" dirty="0">
                <a:latin typeface="Frutiger LT Std 55 Roman" panose="020B0602020204020204" pitchFamily="34" charset="0"/>
              </a:rPr>
              <a:t>Lote 1:</a:t>
            </a:r>
          </a:p>
          <a:p>
            <a:pPr marL="457200" lvl="1" indent="0">
              <a:buNone/>
            </a:pPr>
            <a:r>
              <a:rPr lang="es-ES" sz="2000" dirty="0">
                <a:latin typeface="Frutiger LT Std 55 Roman" panose="020B0602020204020204" pitchFamily="34" charset="0"/>
              </a:rPr>
              <a:t>		- </a:t>
            </a:r>
            <a:r>
              <a:rPr lang="es-ES_tradnl" sz="2000" dirty="0">
                <a:effectLst/>
                <a:latin typeface="Frutiger LT Std 55 Roman" panose="020B0602020204020204" pitchFamily="34" charset="0"/>
                <a:ea typeface="Times New Roman" panose="02020603050405020304" pitchFamily="18" charset="0"/>
                <a:cs typeface="Frutiger-Light"/>
              </a:rPr>
              <a:t>ARTES GRÁFICAS BOTELLA GÓMEZ, S.L.</a:t>
            </a:r>
            <a:endParaRPr lang="es-ES" sz="2000" dirty="0">
              <a:latin typeface="Frutiger LT Std 55 Roman" panose="020B0602020204020204" pitchFamily="34" charset="0"/>
            </a:endParaRPr>
          </a:p>
          <a:p>
            <a:pPr marL="457200" lvl="1" indent="0">
              <a:buNone/>
            </a:pPr>
            <a:r>
              <a:rPr lang="es-ES" sz="2000" dirty="0">
                <a:latin typeface="Frutiger LT Std 55 Roman" panose="020B0602020204020204" pitchFamily="34" charset="0"/>
              </a:rPr>
              <a:t>		- </a:t>
            </a:r>
            <a:r>
              <a:rPr lang="es-ES_tradnl" sz="2000" i="0" spc="25" dirty="0">
                <a:effectLst/>
                <a:latin typeface="Frutiger LT Std 55 Roman" panose="020B0602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INDUSTRIAS GRÁFICAS ALICANTE, S.L.</a:t>
            </a:r>
            <a:endParaRPr lang="es-ES" sz="2000" dirty="0">
              <a:latin typeface="Frutiger LT Std 55 Roman" panose="020B0602020204020204" pitchFamily="34" charset="0"/>
            </a:endParaRPr>
          </a:p>
          <a:p>
            <a:pPr marL="457200" lvl="1" indent="0">
              <a:buNone/>
            </a:pPr>
            <a:r>
              <a:rPr lang="es-ES" sz="2000" dirty="0">
                <a:latin typeface="Frutiger LT Std 55 Roman" panose="020B0602020204020204" pitchFamily="34" charset="0"/>
              </a:rPr>
              <a:t>Lote 2:</a:t>
            </a:r>
          </a:p>
          <a:p>
            <a:pPr marL="457200" lvl="1" indent="0">
              <a:buNone/>
            </a:pPr>
            <a:r>
              <a:rPr lang="es-ES" sz="2000" dirty="0">
                <a:latin typeface="Frutiger LT Std 55 Roman" panose="020B0602020204020204" pitchFamily="34" charset="0"/>
              </a:rPr>
              <a:t>		- </a:t>
            </a:r>
            <a:r>
              <a:rPr lang="es-ES_tradnl" sz="2000" dirty="0">
                <a:effectLst/>
                <a:latin typeface="Frutiger LT Std 55 Roman" panose="020B0602020204020204" pitchFamily="34" charset="0"/>
                <a:ea typeface="Times New Roman" panose="02020603050405020304" pitchFamily="18" charset="0"/>
                <a:cs typeface="Frutiger-Light"/>
              </a:rPr>
              <a:t>ARTES GRÁFICAS BOTELLA GÓMEZ, S.L.</a:t>
            </a:r>
            <a:endParaRPr lang="es-ES" sz="2000" dirty="0">
              <a:latin typeface="Frutiger LT Std 55 Roman" panose="020B0602020204020204" pitchFamily="34" charset="0"/>
            </a:endParaRPr>
          </a:p>
          <a:p>
            <a:pPr marL="457200" lvl="1" indent="0">
              <a:buNone/>
            </a:pPr>
            <a:r>
              <a:rPr lang="es-ES" sz="2000" dirty="0">
                <a:latin typeface="Frutiger LT Std 55 Roman" panose="020B0602020204020204" pitchFamily="34" charset="0"/>
              </a:rPr>
              <a:t>		- </a:t>
            </a:r>
            <a:r>
              <a:rPr lang="es-ES_tradnl" sz="2000" i="0" spc="25" dirty="0">
                <a:effectLst/>
                <a:latin typeface="Frutiger LT Std 55 Roman" panose="020B0602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INDUSTRIAS GRÁFICAS ALICANTE, S.L.</a:t>
            </a:r>
            <a:endParaRPr lang="es-ES" sz="2000" dirty="0">
              <a:latin typeface="Frutiger LT Std 55 Roman" panose="020B0602020204020204" pitchFamily="34" charset="0"/>
            </a:endParaRPr>
          </a:p>
          <a:p>
            <a:pPr marL="457200" lvl="1" indent="0">
              <a:buNone/>
            </a:pPr>
            <a:r>
              <a:rPr lang="es-ES" sz="2000" dirty="0">
                <a:latin typeface="Frutiger LT Std 55 Roman" panose="020B0602020204020204" pitchFamily="34" charset="0"/>
              </a:rPr>
              <a:t>Lote 3:</a:t>
            </a:r>
          </a:p>
          <a:p>
            <a:pPr marL="457200" lvl="1" indent="0">
              <a:buNone/>
            </a:pPr>
            <a:r>
              <a:rPr lang="es-ES" sz="2000" dirty="0">
                <a:latin typeface="Frutiger LT Std 55 Roman" panose="020B0602020204020204" pitchFamily="34" charset="0"/>
              </a:rPr>
              <a:t>		- </a:t>
            </a:r>
            <a:r>
              <a:rPr lang="es-ES_tradnl" sz="2000" i="0" spc="25" dirty="0">
                <a:effectLst/>
                <a:latin typeface="Frutiger LT Std 55 Roman" panose="020B0602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INDUSTRIAS GRÁFICAS ALICANTE, S.L.</a:t>
            </a:r>
            <a:endParaRPr lang="es-ES" sz="2000" dirty="0">
              <a:latin typeface="Frutiger LT Std 55 Roman" panose="020B0602020204020204" pitchFamily="34" charset="0"/>
            </a:endParaRPr>
          </a:p>
          <a:p>
            <a:pPr marL="457200" lvl="1" indent="0">
              <a:buNone/>
            </a:pPr>
            <a:r>
              <a:rPr lang="es-ES" sz="2000" dirty="0">
                <a:latin typeface="Frutiger LT Std 55 Roman" panose="020B0602020204020204" pitchFamily="34" charset="0"/>
              </a:rPr>
              <a:t>		-  QUINTA IMPRESIÓN, S.L.U.</a:t>
            </a:r>
          </a:p>
          <a:p>
            <a:endParaRPr lang="es-ES" dirty="0"/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88901E73-C8F2-4606-B85B-D43C7C4644B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A3A67109-FA15-47B0-8C29-AD6A5995EC0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F22C3F3E-EDF9-4F4E-B70B-B718187E5480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857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6B702D-4F2E-48CE-B2E9-6109AA1B8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568" y="1223488"/>
            <a:ext cx="10604864" cy="5306159"/>
          </a:xfrm>
        </p:spPr>
        <p:txBody>
          <a:bodyPr>
            <a:normAutofit/>
          </a:bodyPr>
          <a:lstStyle/>
          <a:p>
            <a:r>
              <a:rPr lang="es-ES" sz="2900" b="1" dirty="0">
                <a:latin typeface="Frutiger LT Std 55 Roman" panose="020B0602020204020204" pitchFamily="34" charset="0"/>
              </a:rPr>
              <a:t>OFERTA DE LAS EMPRESAS HOMOLOGADAS:</a:t>
            </a:r>
            <a:endParaRPr lang="es-ES" sz="2900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r>
              <a:rPr lang="es-ES" sz="3000" dirty="0">
                <a:latin typeface="Frutiger LT Std 55 Roman" panose="020B0602020204020204" pitchFamily="34" charset="0"/>
              </a:rPr>
              <a:t>- </a:t>
            </a:r>
            <a:r>
              <a:rPr lang="es-ES" sz="2000" dirty="0">
                <a:latin typeface="Frutiger LT Std 55 Roman" panose="020B0602020204020204" pitchFamily="34" charset="0"/>
              </a:rPr>
              <a:t>Cada empresa oferta :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s-ES" dirty="0">
                <a:latin typeface="Frutiger LT Std 55 Roman" panose="020B0602020204020204" pitchFamily="34" charset="0"/>
              </a:rPr>
              <a:t>Precio máximo.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s-ES" dirty="0">
                <a:latin typeface="Frutiger LT Std 55 Roman" panose="020B0602020204020204" pitchFamily="34" charset="0"/>
              </a:rPr>
              <a:t>Plazo de entrega para los distintos productos.</a:t>
            </a:r>
            <a:endParaRPr lang="es-ES" sz="1200" dirty="0">
              <a:latin typeface="Frutiger LT Std 55 Roman" panose="020B0602020204020204" pitchFamily="34" charset="0"/>
            </a:endParaRPr>
          </a:p>
          <a:p>
            <a:pPr lvl="2">
              <a:lnSpc>
                <a:spcPct val="110000"/>
              </a:lnSpc>
              <a:buFontTx/>
              <a:buChar char="-"/>
            </a:pPr>
            <a:endParaRPr lang="es-ES" sz="100" dirty="0">
              <a:latin typeface="Frutiger LT Std 55 Roman" panose="020B0602020204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Std 55 Roman" panose="020B0602020204020204" pitchFamily="34" charset="0"/>
                <a:ea typeface="+mn-ea"/>
                <a:cs typeface="+mn-cs"/>
              </a:rPr>
              <a:t>El enlace a los precios y plazos de entrega ofertados es el siguiente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Std 55 Roman" panose="020B0602020204020204" pitchFamily="34" charset="0"/>
                <a:ea typeface="+mn-ea"/>
                <a:cs typeface="+mn-cs"/>
              </a:rPr>
              <a:t>: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500" b="1" u="sng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Frutiger-Light"/>
              </a:rPr>
              <a:t>INDUSTRIAS GRÁFICAS ALICANTE, S.L. LOTES 1, 2 y 3</a:t>
            </a:r>
          </a:p>
          <a:p>
            <a:pPr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500" u="sng" dirty="0">
                <a:solidFill>
                  <a:srgbClr val="000000"/>
                </a:solidFill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https://ingra.net/umh/</a:t>
            </a:r>
            <a:endParaRPr lang="es-ES" sz="1500" u="sng" dirty="0">
              <a:solidFill>
                <a:srgbClr val="000000"/>
              </a:solidFill>
              <a:effectLst/>
              <a:latin typeface="Frutiger LT Std 55 Roman" panose="020B0602020204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s-ES" sz="1500" b="1" u="sng" dirty="0">
                <a:latin typeface="Frutiger LT Std 55 Roman" panose="020B0602020204020204" pitchFamily="34" charset="0"/>
              </a:rPr>
              <a:t>ARTES GRÁFICAS BOTELLA GÓMEZ, S.L. LOTES 1 y 2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sz="1500" u="sng" dirty="0">
                <a:solidFill>
                  <a:srgbClr val="0563C1"/>
                </a:solidFill>
                <a:effectLst/>
                <a:latin typeface="Frutiger LT Std 55 Roman" panose="020B0602020204020204" pitchFamily="34" charset="0"/>
                <a:ea typeface="Calibri" panose="020F0502020204030204" pitchFamily="34" charset="0"/>
                <a:hlinkClick r:id="rId3"/>
              </a:rPr>
              <a:t>https://yndaimagen.es/catalogo_LOTE1.pdf</a:t>
            </a:r>
            <a:endParaRPr lang="es-ES" sz="1500" u="sng" dirty="0">
              <a:solidFill>
                <a:srgbClr val="0563C1"/>
              </a:solidFill>
              <a:effectLst/>
              <a:latin typeface="Frutiger LT Std 55 Roman" panose="020B060202020402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sz="1500" u="sng" dirty="0">
                <a:solidFill>
                  <a:srgbClr val="0563C1"/>
                </a:solidFill>
                <a:effectLst/>
                <a:latin typeface="Frutiger LT Std 55 Roman" panose="020B0602020204020204" pitchFamily="34" charset="0"/>
                <a:ea typeface="Calibri" panose="020F0502020204030204" pitchFamily="34" charset="0"/>
                <a:hlinkClick r:id="rId4"/>
              </a:rPr>
              <a:t>https://yndaimagen.es/catalogo_LOTE2.pdf</a:t>
            </a:r>
            <a:endParaRPr lang="es-ES" sz="1500" u="sng" dirty="0">
              <a:solidFill>
                <a:srgbClr val="0563C1"/>
              </a:solidFill>
              <a:effectLst/>
              <a:latin typeface="Frutiger LT Std 55 Roman" panose="020B0602020204020204" pitchFamily="34" charset="0"/>
              <a:ea typeface="Calibri" panose="020F0502020204030204" pitchFamily="34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5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</a:rPr>
              <a:t> </a:t>
            </a:r>
            <a:r>
              <a:rPr lang="es-ES" sz="1500" b="1" u="sng" dirty="0">
                <a:latin typeface="Frutiger LT Std 55 Roman" panose="020B0602020204020204" pitchFamily="34" charset="0"/>
              </a:rPr>
              <a:t>QUINTA IMPRESIÓN, S.L.U.  LOTE 3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sz="1500" u="sng" dirty="0">
                <a:solidFill>
                  <a:srgbClr val="1F497D"/>
                </a:solidFill>
                <a:effectLst/>
                <a:latin typeface="Frutiger LT Std 55 Roman" panose="020B0602020204020204" pitchFamily="34" charset="0"/>
                <a:ea typeface="Calibri" panose="020F0502020204030204" pitchFamily="34" charset="0"/>
                <a:hlinkClick r:id="rId5"/>
              </a:rPr>
              <a:t>https://quintaimpresion.com/umh/</a:t>
            </a:r>
            <a:endParaRPr lang="es-ES" sz="1500" u="sng" dirty="0">
              <a:solidFill>
                <a:srgbClr val="1F497D"/>
              </a:solidFill>
              <a:effectLst/>
              <a:latin typeface="Frutiger LT Std 55 Roman" panose="020B0602020204020204" pitchFamily="34" charset="0"/>
              <a:ea typeface="Calibri" panose="020F0502020204030204" pitchFamily="34" charset="0"/>
            </a:endParaRPr>
          </a:p>
          <a:p>
            <a:pPr lvl="1" indent="0">
              <a:spcBef>
                <a:spcPts val="600"/>
              </a:spcBef>
              <a:spcAft>
                <a:spcPts val="600"/>
              </a:spcAft>
              <a:buNone/>
            </a:pPr>
            <a:endParaRPr lang="es-ES" sz="1500" u="sng" dirty="0">
              <a:solidFill>
                <a:srgbClr val="000000"/>
              </a:solidFill>
              <a:effectLst/>
              <a:latin typeface="Frutiger LT Std 55 Roman" panose="020B0602020204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0">
              <a:spcBef>
                <a:spcPts val="600"/>
              </a:spcBef>
              <a:spcAft>
                <a:spcPts val="600"/>
              </a:spcAft>
              <a:buNone/>
            </a:pPr>
            <a:endParaRPr lang="es-ES" sz="1500" dirty="0">
              <a:latin typeface="Frutiger LT Std 55 Roman" panose="020B0602020204020204" pitchFamily="34" charset="0"/>
            </a:endParaRP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2D9F2D95-90FC-44BD-BDF5-0FB6B0FD9F4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070E1973-95B5-4A54-AB8E-06E56BB3B7A5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D2BE74CF-EB4D-468E-B390-E8BBC7621D8E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948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2572"/>
            <a:ext cx="10948332" cy="47843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sz="3900" b="1" dirty="0">
                <a:latin typeface="Frutiger LT Std 55 Roman" panose="020B0602020204020204" pitchFamily="34" charset="0"/>
              </a:rPr>
              <a:t>¿CÓMO COMPRAR?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s-ES" sz="2400" b="1" dirty="0">
                <a:latin typeface="Frutiger LT Std 55 Roman" panose="020B0602020204020204" pitchFamily="34" charset="0"/>
              </a:rPr>
              <a:t>Solo</a:t>
            </a:r>
            <a:r>
              <a:rPr lang="es-ES" sz="2400" dirty="0">
                <a:latin typeface="Frutiger LT Std 55 Roman" panose="020B0602020204020204" pitchFamily="34" charset="0"/>
              </a:rPr>
              <a:t> podrán adquirirse productos homologados en el presente Acuerdo Marco a las empresas que hayan sido adjudicatarias del mismo, y que figure en el correspondiente catálogo UMH: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b="1" u="sng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Frutiger-Light"/>
              </a:rPr>
              <a:t>INDUSTRIAS GRÁFICAS ALICANTE, S.L. LOTES 1, 2 y 3</a:t>
            </a:r>
          </a:p>
          <a:p>
            <a:pPr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u="sng" dirty="0">
                <a:solidFill>
                  <a:srgbClr val="000000"/>
                </a:solidFill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https://ingra.net/umh/</a:t>
            </a:r>
            <a:endParaRPr lang="es-ES" sz="1900" dirty="0">
              <a:latin typeface="Frutiger LT Std 55 Roman" panose="020B0602020204020204" pitchFamily="34" charset="0"/>
            </a:endParaRPr>
          </a:p>
          <a:p>
            <a:pPr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s-ES" sz="1900" b="1" u="sng" dirty="0">
                <a:latin typeface="Frutiger LT Std 55 Roman" panose="020B0602020204020204" pitchFamily="34" charset="0"/>
              </a:rPr>
              <a:t>ARTES GRÁFICAS BOTELLA GÓMEZ, S.L. LOTES 1 y 2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sz="1900" u="sng" dirty="0">
                <a:solidFill>
                  <a:srgbClr val="0563C1"/>
                </a:solidFill>
                <a:effectLst/>
                <a:latin typeface="Frutiger LT Std 55 Roman" panose="020B0602020204020204" pitchFamily="34" charset="0"/>
                <a:ea typeface="Calibri" panose="020F0502020204030204" pitchFamily="34" charset="0"/>
                <a:hlinkClick r:id="rId3"/>
              </a:rPr>
              <a:t>https://yndaimagen.es/catalogo_LOTE1.pdf</a:t>
            </a:r>
            <a:endParaRPr lang="es-ES" sz="1900" u="sng" dirty="0">
              <a:solidFill>
                <a:srgbClr val="0563C1"/>
              </a:solidFill>
              <a:effectLst/>
              <a:latin typeface="Frutiger LT Std 55 Roman" panose="020B060202020402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sz="1900" u="sng" dirty="0">
                <a:solidFill>
                  <a:srgbClr val="0563C1"/>
                </a:solidFill>
                <a:effectLst/>
                <a:latin typeface="Frutiger LT Std 55 Roman" panose="020B0602020204020204" pitchFamily="34" charset="0"/>
                <a:ea typeface="Calibri" panose="020F0502020204030204" pitchFamily="34" charset="0"/>
                <a:hlinkClick r:id="rId4"/>
              </a:rPr>
              <a:t>https://yndaimagen.es/catalogo_LOTE2.pdf</a:t>
            </a:r>
            <a:endParaRPr lang="es-ES" sz="1900" dirty="0">
              <a:effectLst/>
              <a:latin typeface="Frutiger LT Std 55 Roman" panose="020B0602020204020204" pitchFamily="34" charset="0"/>
              <a:ea typeface="Calibri" panose="020F0502020204030204" pitchFamily="34" charset="0"/>
            </a:endParaRPr>
          </a:p>
          <a:p>
            <a:pPr marR="0" lvl="0" indent="0" fontAlgn="auto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es-ES" sz="1900" b="1" u="sng" dirty="0">
                <a:latin typeface="Frutiger LT Std 55 Roman" panose="020B0602020204020204" pitchFamily="34" charset="0"/>
              </a:rPr>
              <a:t>QUINTA IMPRESIÓN, S.L.U. LOTE 3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sz="1900" u="sng" dirty="0">
                <a:solidFill>
                  <a:srgbClr val="1F497D"/>
                </a:solidFill>
                <a:effectLst/>
                <a:latin typeface="Frutiger LT Std 55 Roman" panose="020B0602020204020204" pitchFamily="34" charset="0"/>
                <a:ea typeface="Calibri" panose="020F0502020204030204" pitchFamily="34" charset="0"/>
                <a:hlinkClick r:id="rId5"/>
              </a:rPr>
              <a:t>https://quintaimpresion.com/umh/</a:t>
            </a:r>
            <a:endParaRPr lang="es-ES" sz="1900" u="sng" dirty="0">
              <a:solidFill>
                <a:srgbClr val="1F497D"/>
              </a:solidFill>
              <a:effectLst/>
              <a:latin typeface="Frutiger LT Std 55 Roman" panose="020B0602020204020204" pitchFamily="34" charset="0"/>
              <a:ea typeface="Calibri" panose="020F0502020204030204" pitchFamily="34" charset="0"/>
            </a:endParaRPr>
          </a:p>
          <a:p>
            <a:pPr marL="342900" lvl="1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s-ES" sz="2400" b="0" i="0" u="none" strike="noStrike" baseline="0" dirty="0">
                <a:latin typeface="Frutiger LT Std 55 Roman" panose="020B0602020204020204" pitchFamily="34" charset="0"/>
              </a:rPr>
              <a:t>Los pedidos se realizarán por </a:t>
            </a:r>
            <a:r>
              <a:rPr lang="es-ES" sz="2400" b="1" i="0" u="none" strike="noStrike" baseline="0" dirty="0">
                <a:latin typeface="Frutiger LT Std 55 Roman" panose="020B0602020204020204" pitchFamily="34" charset="0"/>
              </a:rPr>
              <a:t>correo electrónico</a:t>
            </a:r>
            <a:r>
              <a:rPr lang="es-ES" sz="2400" b="0" i="0" u="none" strike="noStrike" baseline="0" dirty="0">
                <a:latin typeface="Frutiger LT Std 55 Roman" panose="020B0602020204020204" pitchFamily="34" charset="0"/>
              </a:rPr>
              <a:t>, dejando </a:t>
            </a:r>
            <a:r>
              <a:rPr lang="es-ES" sz="2400" b="1" i="0" u="none" strike="noStrike" baseline="0" dirty="0">
                <a:latin typeface="Frutiger LT Std 55 Roman" panose="020B0602020204020204" pitchFamily="34" charset="0"/>
              </a:rPr>
              <a:t>constancia</a:t>
            </a:r>
            <a:r>
              <a:rPr lang="es-ES" sz="2400" b="0" i="0" u="none" strike="noStrike" baseline="0" dirty="0">
                <a:latin typeface="Frutiger LT Std 55 Roman" panose="020B0602020204020204" pitchFamily="34" charset="0"/>
              </a:rPr>
              <a:t> de la </a:t>
            </a:r>
            <a:r>
              <a:rPr lang="es-ES" sz="2400" b="1" i="0" u="none" strike="noStrike" baseline="0" dirty="0">
                <a:latin typeface="Frutiger LT Std 55 Roman" panose="020B0602020204020204" pitchFamily="34" charset="0"/>
              </a:rPr>
              <a:t>fecha de realización</a:t>
            </a:r>
            <a:r>
              <a:rPr lang="es-ES" sz="2400" b="0" i="0" u="none" strike="noStrike" baseline="0" dirty="0">
                <a:latin typeface="Frutiger LT Std 55 Roman" panose="020B0602020204020204" pitchFamily="34" charset="0"/>
              </a:rPr>
              <a:t>, e indicando, la </a:t>
            </a:r>
            <a:r>
              <a:rPr lang="es-ES" sz="2400" b="1" i="0" u="none" strike="noStrike" baseline="0" dirty="0">
                <a:latin typeface="Frutiger LT Std 55 Roman" panose="020B0602020204020204" pitchFamily="34" charset="0"/>
              </a:rPr>
              <a:t>unidad solicitante</a:t>
            </a:r>
            <a:r>
              <a:rPr lang="es-ES" sz="2400" b="0" i="0" u="none" strike="noStrike" baseline="0" dirty="0">
                <a:latin typeface="Frutiger LT Std 55 Roman" panose="020B0602020204020204" pitchFamily="34" charset="0"/>
              </a:rPr>
              <a:t>, la </a:t>
            </a:r>
            <a:r>
              <a:rPr lang="es-ES" sz="2400" b="1" i="0" u="none" strike="noStrike" baseline="0" dirty="0">
                <a:latin typeface="Frutiger LT Std 55 Roman" panose="020B0602020204020204" pitchFamily="34" charset="0"/>
              </a:rPr>
              <a:t>referencia del pedido de la unidad solicitante</a:t>
            </a:r>
            <a:r>
              <a:rPr lang="es-ES" sz="2400" b="0" i="0" u="none" strike="noStrike" baseline="0" dirty="0">
                <a:latin typeface="Frutiger LT Std 55 Roman" panose="020B0602020204020204" pitchFamily="34" charset="0"/>
              </a:rPr>
              <a:t>, el </a:t>
            </a:r>
            <a:r>
              <a:rPr lang="es-ES" sz="2400" b="1" i="0" u="none" strike="noStrike" baseline="0" dirty="0">
                <a:latin typeface="Frutiger LT Std 55 Roman" panose="020B0602020204020204" pitchFamily="34" charset="0"/>
              </a:rPr>
              <a:t>producto solicitado</a:t>
            </a:r>
            <a:r>
              <a:rPr lang="es-ES" sz="2400" b="0" i="0" u="none" strike="noStrike" baseline="0" dirty="0">
                <a:latin typeface="Frutiger LT Std 55 Roman" panose="020B0602020204020204" pitchFamily="34" charset="0"/>
              </a:rPr>
              <a:t>, la </a:t>
            </a:r>
            <a:r>
              <a:rPr lang="es-ES" sz="2400" b="1" i="0" u="none" strike="noStrike" baseline="0" dirty="0">
                <a:latin typeface="Frutiger LT Std 55 Roman" panose="020B0602020204020204" pitchFamily="34" charset="0"/>
              </a:rPr>
              <a:t>cantidad</a:t>
            </a:r>
            <a:r>
              <a:rPr lang="es-ES" sz="2400" b="0" i="0" u="none" strike="noStrike" baseline="0" dirty="0">
                <a:latin typeface="Frutiger LT Std 55 Roman" panose="020B0602020204020204" pitchFamily="34" charset="0"/>
              </a:rPr>
              <a:t> del mismo, y finalmente la </a:t>
            </a:r>
            <a:r>
              <a:rPr lang="es-ES" sz="2400" b="1" i="0" u="none" strike="noStrike" baseline="0" dirty="0">
                <a:latin typeface="Frutiger LT Std 55 Roman" panose="020B0602020204020204" pitchFamily="34" charset="0"/>
              </a:rPr>
              <a:t>dirección de entrega </a:t>
            </a:r>
            <a:r>
              <a:rPr lang="es-ES" sz="2400" b="0" i="0" u="none" strike="noStrike" baseline="0" dirty="0">
                <a:latin typeface="Frutiger LT Std 55 Roman" panose="020B0602020204020204" pitchFamily="34" charset="0"/>
              </a:rPr>
              <a:t>del producto.</a:t>
            </a:r>
          </a:p>
          <a:p>
            <a:pPr marL="324000" indent="-324000" algn="just">
              <a:lnSpc>
                <a:spcPct val="120000"/>
              </a:lnSpc>
              <a:spcAft>
                <a:spcPts val="600"/>
              </a:spcAft>
            </a:pPr>
            <a:r>
              <a:rPr lang="es-ES" sz="2400" dirty="0">
                <a:latin typeface="Frutiger LT Std 55 Roman" panose="020B0602020204020204" pitchFamily="34" charset="0"/>
              </a:rPr>
              <a:t>Deberá quedar constancia de la realización del pedido mediante registro consecutivo de los datos indicados en el párrafo anterior, que estarán a disposición del responsable del acuerdo marco o de quién éste designe. </a:t>
            </a:r>
          </a:p>
        </p:txBody>
      </p:sp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0CD9316A-C2D1-4A5D-826F-EA4B57FBE5A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79C8D068-6A4B-442B-BB95-6C1C6807BFC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4E6DE66C-D4F1-4CC3-8BA1-972DAFE3B2C6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185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4600"/>
            <a:ext cx="10515600" cy="47818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ES" sz="10000" b="1" dirty="0">
                <a:latin typeface="Frutiger LT Std 55 Roman" panose="020B0602020204020204" pitchFamily="34" charset="0"/>
              </a:rPr>
              <a:t>Si el importe del pedido fuese inferior a 3.000€ (IVA excluido): </a:t>
            </a:r>
            <a:endParaRPr lang="es-ES" sz="400" b="1" dirty="0">
              <a:latin typeface="Frutiger LT Std 55 Roman" panose="020B0602020204020204" pitchFamily="34" charset="0"/>
            </a:endParaRPr>
          </a:p>
          <a:p>
            <a:pPr algn="just">
              <a:lnSpc>
                <a:spcPct val="120000"/>
              </a:lnSpc>
            </a:pPr>
            <a:endParaRPr lang="es-ES" sz="400" b="1" dirty="0"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r>
              <a:rPr lang="es-ES" sz="8000" dirty="0">
                <a:latin typeface="Frutiger LT Std 55 Roman" panose="020B0602020204020204" pitchFamily="34" charset="0"/>
              </a:rPr>
              <a:t>El peticionario podrá realizar el pedido </a:t>
            </a:r>
            <a:r>
              <a:rPr lang="es-ES" sz="8000" b="1" dirty="0">
                <a:latin typeface="Frutiger LT Std 55 Roman" panose="020B0602020204020204" pitchFamily="34" charset="0"/>
              </a:rPr>
              <a:t>directamente a una </a:t>
            </a:r>
            <a:r>
              <a:rPr lang="es-ES" sz="8000" dirty="0">
                <a:latin typeface="Frutiger LT Std 55 Roman" panose="020B0602020204020204" pitchFamily="34" charset="0"/>
              </a:rPr>
              <a:t>de las empresas homologadas en el lote, aunque se recomienda que se soliciten oferta a las empresas homologadas a efectos de que puedan mejorar o confirmar su oferta inicial. </a:t>
            </a:r>
          </a:p>
          <a:p>
            <a:pPr marL="0" indent="0" algn="just">
              <a:buNone/>
            </a:pPr>
            <a:endParaRPr lang="es-ES" sz="10000" b="1" dirty="0">
              <a:latin typeface="Frutiger LT Std 55 Roman" panose="020B0602020204020204" pitchFamily="34" charset="0"/>
            </a:endParaRPr>
          </a:p>
          <a:p>
            <a:pPr>
              <a:lnSpc>
                <a:spcPct val="120000"/>
              </a:lnSpc>
            </a:pPr>
            <a:r>
              <a:rPr lang="es-ES" sz="10000" b="1" dirty="0">
                <a:latin typeface="Frutiger LT Std 55 Roman" panose="020B0602020204020204" pitchFamily="34" charset="0"/>
              </a:rPr>
              <a:t>Si el importe del pedido fuese superior a 3.000€ (IVA excluido):</a:t>
            </a:r>
            <a:endParaRPr lang="es-ES" sz="400" b="1" dirty="0">
              <a:latin typeface="Frutiger LT Std 55 Roman" panose="020B0602020204020204" pitchFamily="34" charset="0"/>
            </a:endParaRPr>
          </a:p>
          <a:p>
            <a:pPr>
              <a:lnSpc>
                <a:spcPct val="120000"/>
              </a:lnSpc>
            </a:pPr>
            <a:endParaRPr lang="es-ES" sz="400" b="1" dirty="0"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r>
              <a:rPr lang="es-ES" sz="8000" dirty="0">
                <a:latin typeface="Frutiger LT Std 55 Roman" panose="020B0602020204020204" pitchFamily="34" charset="0"/>
              </a:rPr>
              <a:t>El peticionario deberá solicitar </a:t>
            </a:r>
            <a:r>
              <a:rPr lang="es-ES" sz="8000" b="1" u="sng" dirty="0">
                <a:latin typeface="Frutiger LT Std 55 Roman" panose="020B0602020204020204" pitchFamily="34" charset="0"/>
              </a:rPr>
              <a:t>obligatoriamente</a:t>
            </a:r>
            <a:r>
              <a:rPr lang="es-ES" sz="8000" dirty="0">
                <a:latin typeface="Frutiger LT Std 55 Roman" panose="020B0602020204020204" pitchFamily="34" charset="0"/>
              </a:rPr>
              <a:t> oferta a las empresas homologadas en el lote, pudiendo las mismas mejorar o confirmar su oferta inicial. En este supuesto, se deberá poner en conocimiento del Servicio de Planificación y Seguimiento de la Contratación, con carácter previo a la realización de este trámite de petición de ofertas.</a:t>
            </a:r>
          </a:p>
          <a:p>
            <a:pPr marL="0" indent="0" algn="just">
              <a:buNone/>
            </a:pPr>
            <a:endParaRPr lang="es-ES" sz="11200" dirty="0"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endParaRPr lang="es-ES" sz="11200" dirty="0">
              <a:latin typeface="Frutiger LT Std 55 Roman" panose="020B0602020204020204" pitchFamily="34" charset="0"/>
            </a:endParaRPr>
          </a:p>
          <a:p>
            <a:pPr marL="0" indent="0">
              <a:buNone/>
            </a:pPr>
            <a:endParaRPr lang="es-ES" sz="4400" i="1" dirty="0"/>
          </a:p>
          <a:p>
            <a:pPr marL="0" indent="0" algn="just">
              <a:buNone/>
            </a:pPr>
            <a:r>
              <a:rPr lang="es-ES" sz="4400" b="1" i="1" dirty="0"/>
              <a:t> </a:t>
            </a:r>
          </a:p>
          <a:p>
            <a:pPr marL="0" indent="0" algn="just">
              <a:buNone/>
            </a:pPr>
            <a:endParaRPr lang="es-ES" sz="4400" i="1" dirty="0"/>
          </a:p>
          <a:p>
            <a:pPr marL="0" indent="0">
              <a:buNone/>
            </a:pPr>
            <a:endParaRPr lang="es-ES" sz="4400" i="1" dirty="0"/>
          </a:p>
          <a:p>
            <a:endParaRPr lang="es-ES" dirty="0"/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7B9D6DD9-3E1E-4661-A2FE-695C57D3363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5A02FB2B-BF6F-4449-8E2B-8C41FCE867F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4;p1">
            <a:extLst>
              <a:ext uri="{FF2B5EF4-FFF2-40B4-BE49-F238E27FC236}">
                <a16:creationId xmlns:a16="http://schemas.microsoft.com/office/drawing/2014/main" id="{54B9EDB3-D059-4C80-B710-FDAC26F1C430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3411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0352"/>
                <a:ext cx="10515600" cy="483213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 algn="just">
                  <a:buNone/>
                </a:pPr>
                <a:r>
                  <a:rPr lang="es-ES" sz="8000" b="1" dirty="0">
                    <a:latin typeface="Frutiger LT Std 55 Roman" panose="020B0602020204020204" pitchFamily="34" charset="0"/>
                  </a:rPr>
                  <a:t>El contrato se adjudicará a la empresa que haya presentado mejor oferta, según los criterios y fórmulas de valoración siguientes:</a:t>
                </a:r>
              </a:p>
              <a:p>
                <a:pPr marL="0" indent="0" algn="just">
                  <a:buNone/>
                </a:pPr>
                <a:r>
                  <a:rPr lang="es-ES" sz="8000" b="1" i="0" spc="25" dirty="0">
                    <a:effectLst/>
                    <a:latin typeface="Frutiger LT Std 55 Roman" panose="020B0602020204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 </a:t>
                </a:r>
                <a:endParaRPr lang="es-ES" sz="8000" b="1" dirty="0">
                  <a:effectLst/>
                  <a:latin typeface="Frutiger LT Std 55 Roman" panose="020B0602020204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buFont typeface="Symbol" panose="05050102010706020507" pitchFamily="18" charset="2"/>
                  <a:buChar char=""/>
                </a:pPr>
                <a:r>
                  <a:rPr lang="es-ES" sz="8000" i="0" spc="25" dirty="0">
                    <a:effectLst/>
                    <a:latin typeface="Frutiger LT Std 55 Roman" panose="020B0602020204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Oferta económica: 80 puntos.</a:t>
                </a:r>
                <a:endParaRPr lang="es-ES" sz="8000" dirty="0">
                  <a:effectLst/>
                  <a:latin typeface="Frutiger LT Std 55 Roman" panose="020B0602020204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8000" b="0" i="1" spc="25" smtClean="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𝑃𝑢𝑛𝑡𝑢𝑎𝑐𝑖</m:t>
                      </m:r>
                      <m:r>
                        <a:rPr lang="es-ES" sz="8000" b="0" i="1" spc="25" smtClean="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ES" sz="8000" b="0" i="1" spc="25" smtClean="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ES" sz="8000" b="0" i="1" spc="25" smtClean="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=80∗</m:t>
                      </m:r>
                      <m:f>
                        <m:fPr>
                          <m:ctrlPr>
                            <a:rPr lang="es-ES" sz="8000" i="1" spc="25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𝑀𝑒𝑗𝑜𝑟</m:t>
                          </m:r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𝑜𝑓𝑒𝑟𝑡𝑎</m:t>
                          </m:r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𝑂𝑓𝑒𝑟𝑡𝑎</m:t>
                          </m:r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𝑐𝑜𝑛𝑠𝑖𝑑𝑒𝑟𝑎𝑑𝑎</m:t>
                          </m:r>
                        </m:den>
                      </m:f>
                    </m:oMath>
                  </m:oMathPara>
                </a14:m>
                <a:endParaRPr lang="es-ES" sz="8000" dirty="0">
                  <a:effectLst/>
                  <a:latin typeface="Frutiger LT Std 55 Roman" panose="020B0602020204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s-ES" sz="8000" i="0" spc="25" dirty="0">
                    <a:effectLst/>
                    <a:latin typeface="Frutiger LT Std 55 Roman" panose="020B0602020204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 </a:t>
                </a:r>
                <a:endParaRPr lang="es-ES" sz="8000" dirty="0">
                  <a:effectLst/>
                  <a:latin typeface="Frutiger LT Std 55 Roman" panose="020B0602020204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buFont typeface="Symbol" panose="05050102010706020507" pitchFamily="18" charset="2"/>
                  <a:buChar char=""/>
                </a:pPr>
                <a:r>
                  <a:rPr lang="es-ES" sz="8000" i="0" spc="25" dirty="0">
                    <a:effectLst/>
                    <a:latin typeface="Frutiger LT Std 55 Roman" panose="020B0602020204020204" pitchFamily="34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Plazo de entrega: 20 puntos</a:t>
                </a:r>
                <a:endParaRPr lang="es-ES" sz="8000" dirty="0">
                  <a:effectLst/>
                  <a:latin typeface="Frutiger LT Std 55 Roman" panose="020B0602020204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8000" b="0" i="1" spc="25" smtClean="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𝑃𝑢𝑛𝑡𝑢𝑎𝑐𝑖</m:t>
                      </m:r>
                      <m:r>
                        <a:rPr lang="es-ES" sz="8000" b="0" i="1" spc="25" smtClean="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ES" sz="8000" b="0" i="1" spc="25" smtClean="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ES" sz="8000" b="0" i="1" spc="25" smtClean="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=20∗</m:t>
                      </m:r>
                      <m:f>
                        <m:fPr>
                          <m:ctrlPr>
                            <a:rPr lang="es-ES" sz="8000" i="1" spc="25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𝑀𝑒𝑗𝑜𝑟</m:t>
                          </m:r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𝑝𝑙𝑎𝑧𝑜</m:t>
                          </m:r>
                        </m:num>
                        <m:den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𝑃𝑙𝑎𝑧𝑜</m:t>
                          </m:r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8000" b="0" i="1" spc="25" smtClean="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𝑐𝑜𝑛𝑠𝑖𝑑𝑒𝑟𝑎𝑑𝑜</m:t>
                          </m:r>
                        </m:den>
                      </m:f>
                    </m:oMath>
                  </m:oMathPara>
                </a14:m>
                <a:endParaRPr lang="es-ES" sz="8000" dirty="0">
                  <a:effectLst/>
                  <a:latin typeface="Frutiger LT Std 55 Roman" panose="020B0602020204020204" pitchFamily="34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s-ES" sz="8000" b="1" dirty="0">
                  <a:latin typeface="Frutiger LT Std 55 Roman" panose="020B0602020204020204" pitchFamily="34" charset="0"/>
                </a:endParaRPr>
              </a:p>
              <a:p>
                <a:pPr marL="0" indent="0" algn="just">
                  <a:buNone/>
                </a:pPr>
                <a:r>
                  <a:rPr lang="es-ES" sz="8000" b="1" dirty="0">
                    <a:solidFill>
                      <a:srgbClr val="FF0000"/>
                    </a:solidFill>
                    <a:latin typeface="Frutiger LT Std 55 Roman" panose="020B0602020204020204" pitchFamily="34" charset="0"/>
                    <a:hlinkClick r:id="rId2" action="ppaction://hlinkfile"/>
                  </a:rPr>
                  <a:t>MODELO DE SOLICITUD DE OFERTA ECONÓMICA PARA EXPEDIENTE BASADO</a:t>
                </a:r>
                <a:endParaRPr lang="es-ES" sz="8000" b="1" dirty="0">
                  <a:solidFill>
                    <a:srgbClr val="FF0000"/>
                  </a:solidFill>
                  <a:latin typeface="Frutiger LT Std 55 Roman" panose="020B0602020204020204" pitchFamily="34" charset="0"/>
                </a:endParaRPr>
              </a:p>
              <a:p>
                <a:pPr marL="0" indent="0">
                  <a:buNone/>
                </a:pPr>
                <a:endParaRPr lang="es-ES" sz="4400" i="1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es-ES" sz="4400" b="1" i="1" dirty="0"/>
                  <a:t> </a:t>
                </a:r>
              </a:p>
              <a:p>
                <a:pPr marL="0" indent="0" algn="just">
                  <a:buNone/>
                </a:pPr>
                <a:endParaRPr lang="es-ES" sz="4400" i="1" dirty="0"/>
              </a:p>
              <a:p>
                <a:pPr marL="0" indent="0">
                  <a:buNone/>
                </a:pPr>
                <a:endParaRPr lang="es-ES" sz="4400" i="1" dirty="0"/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0352"/>
                <a:ext cx="10515600" cy="4832134"/>
              </a:xfrm>
              <a:blipFill>
                <a:blip r:embed="rId3"/>
                <a:stretch>
                  <a:fillRect l="-638" t="-2396" r="-58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71795492-3202-4534-82F9-FF57C84675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C563DBD4-BD0E-44F1-8618-65C5E749C11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4;p1">
            <a:extLst>
              <a:ext uri="{FF2B5EF4-FFF2-40B4-BE49-F238E27FC236}">
                <a16:creationId xmlns:a16="http://schemas.microsoft.com/office/drawing/2014/main" id="{4C306849-6323-42E6-9597-0BE99A5F8344}"/>
              </a:ext>
            </a:extLst>
          </p:cNvPr>
          <p:cNvSpPr/>
          <p:nvPr/>
        </p:nvSpPr>
        <p:spPr>
          <a:xfrm>
            <a:off x="0" y="6335400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0093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1223</Words>
  <Application>Microsoft Office PowerPoint</Application>
  <PresentationFormat>Panorámica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Frutiger LT Std 55 Roman</vt:lpstr>
      <vt:lpstr>Symbol</vt:lpstr>
      <vt:lpstr>Tema de Office</vt:lpstr>
      <vt:lpstr>         “ACUERDO MARCO PARA LA HOMOLOGACIÓN DE EMPRESAS SUMINISTRADORAS DE ARTÍCULOS DE IMPRENTA PARA LA UNIVERSIDAD MIGUEL HERNÁNDEZ DE ELCHE”  (Expediente 2022_AM_02)  </vt:lpstr>
      <vt:lpstr>Presentación de PowerPoint</vt:lpstr>
      <vt:lpstr>Presentación de PowerPoint</vt:lpstr>
      <vt:lpstr>Presentación de PowerPoint</vt:lpstr>
      <vt:lpstr>EMPRESAS ADJUDICATARIAS EN CADA UNO DE LOS LOTES: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“ACUERDO MARCO DE SUMINISTRO DE REACTIVOS, MATERIAL FUNGIBLE Y PEQUEÑO EQUIPAMIENTO EN LOS LABORATORIOS DE INNOVACIÓN, INVESTIGACIÓN Y DOCENCIA DE LA UNIVERSIDAD MIGUEL HERNÁNDEZ DE ELCHE”(Expediente 2019_00105)</dc:title>
  <dc:creator>Caturla Valiente, Luis Fernando</dc:creator>
  <cp:lastModifiedBy>Perez Marhuenda, Pedro Javier</cp:lastModifiedBy>
  <cp:revision>69</cp:revision>
  <dcterms:created xsi:type="dcterms:W3CDTF">2021-05-14T07:05:15Z</dcterms:created>
  <dcterms:modified xsi:type="dcterms:W3CDTF">2022-10-19T11:58:20Z</dcterms:modified>
</cp:coreProperties>
</file>