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6" r:id="rId7"/>
    <p:sldId id="261" r:id="rId8"/>
    <p:sldId id="263" r:id="rId9"/>
    <p:sldId id="264" r:id="rId10"/>
    <p:sldId id="265"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12"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8" indent="0" algn="ctr">
              <a:buNone/>
              <a:defRPr sz="1600"/>
            </a:lvl7pPr>
            <a:lvl8pPr marL="3200480" indent="0" algn="ctr">
              <a:buNone/>
              <a:defRPr sz="1600"/>
            </a:lvl8pPr>
            <a:lvl9pPr marL="3657692"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3896E520-195F-4850-85DE-1BD1666D8AEF}" type="datetimeFigureOut">
              <a:rPr lang="es-ES" smtClean="0"/>
              <a:t>11/11/2021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02270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896E520-195F-4850-85DE-1BD1666D8AEF}" type="datetimeFigureOut">
              <a:rPr lang="es-ES" smtClean="0"/>
              <a:t>11/11/2021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4651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899"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199"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896E520-195F-4850-85DE-1BD1666D8AEF}" type="datetimeFigureOut">
              <a:rPr lang="es-ES" smtClean="0"/>
              <a:t>11/11/2021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11032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896E520-195F-4850-85DE-1BD1666D8AEF}" type="datetimeFigureOut">
              <a:rPr lang="es-ES" smtClean="0"/>
              <a:t>11/11/2021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5250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3"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0"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3896E520-195F-4850-85DE-1BD1666D8AEF}" type="datetimeFigureOut">
              <a:rPr lang="es-ES" smtClean="0"/>
              <a:t>11/11/2021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57591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1"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1"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3896E520-195F-4850-85DE-1BD1666D8AEF}" type="datetimeFigureOut">
              <a:rPr lang="es-ES" smtClean="0"/>
              <a:t>11/11/2021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0747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9"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91" y="1681163"/>
            <a:ext cx="5157787" cy="823912"/>
          </a:xfrm>
        </p:spPr>
        <p:txBody>
          <a:bodyPr anchor="b"/>
          <a:lstStyle>
            <a:lvl1pPr marL="0" indent="0">
              <a:buNone/>
              <a:defRPr sz="2400" b="1"/>
            </a:lvl1pPr>
            <a:lvl2pPr marL="457212"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8" indent="0">
              <a:buNone/>
              <a:defRPr sz="1600" b="1"/>
            </a:lvl7pPr>
            <a:lvl8pPr marL="3200480" indent="0">
              <a:buNone/>
              <a:defRPr sz="1600" b="1"/>
            </a:lvl8pPr>
            <a:lvl9pPr marL="3657692"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91" y="2505076"/>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3" y="1681163"/>
            <a:ext cx="5183188" cy="823912"/>
          </a:xfrm>
        </p:spPr>
        <p:txBody>
          <a:bodyPr anchor="b"/>
          <a:lstStyle>
            <a:lvl1pPr marL="0" indent="0">
              <a:buNone/>
              <a:defRPr sz="2400" b="1"/>
            </a:lvl1pPr>
            <a:lvl2pPr marL="457212"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8" indent="0">
              <a:buNone/>
              <a:defRPr sz="1600" b="1"/>
            </a:lvl7pPr>
            <a:lvl8pPr marL="3200480" indent="0">
              <a:buNone/>
              <a:defRPr sz="1600" b="1"/>
            </a:lvl8pPr>
            <a:lvl9pPr marL="3657692"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3" y="2505076"/>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3896E520-195F-4850-85DE-1BD1666D8AEF}" type="datetimeFigureOut">
              <a:rPr lang="es-ES" smtClean="0"/>
              <a:t>11/11/2021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64874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3896E520-195F-4850-85DE-1BD1666D8AEF}" type="datetimeFigureOut">
              <a:rPr lang="es-ES" smtClean="0"/>
              <a:t>11/11/2021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878075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896E520-195F-4850-85DE-1BD1666D8AEF}" type="datetimeFigureOut">
              <a:rPr lang="es-ES" smtClean="0"/>
              <a:t>11/11/2021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5717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1" y="457200"/>
            <a:ext cx="3932236"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91" y="2057400"/>
            <a:ext cx="3932236" cy="3811588"/>
          </a:xfrm>
        </p:spPr>
        <p:txBody>
          <a:bodyPr/>
          <a:lstStyle>
            <a:lvl1pPr marL="0" indent="0">
              <a:buNone/>
              <a:defRPr sz="1600"/>
            </a:lvl1pPr>
            <a:lvl2pPr marL="457212"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8" indent="0">
              <a:buNone/>
              <a:defRPr sz="1001"/>
            </a:lvl7pPr>
            <a:lvl8pPr marL="3200480" indent="0">
              <a:buNone/>
              <a:defRPr sz="1001"/>
            </a:lvl8pPr>
            <a:lvl9pPr marL="3657692" indent="0">
              <a:buNone/>
              <a:defRPr sz="1001"/>
            </a:lvl9pPr>
          </a:lstStyle>
          <a:p>
            <a:pPr lvl="0"/>
            <a:r>
              <a:rPr lang="es-ES"/>
              <a:t>Editar el estilo de texto del patrón</a:t>
            </a:r>
          </a:p>
        </p:txBody>
      </p:sp>
      <p:sp>
        <p:nvSpPr>
          <p:cNvPr id="5" name="Marcador de fecha 4"/>
          <p:cNvSpPr>
            <a:spLocks noGrp="1"/>
          </p:cNvSpPr>
          <p:nvPr>
            <p:ph type="dt" sz="half" idx="10"/>
          </p:nvPr>
        </p:nvSpPr>
        <p:spPr/>
        <p:txBody>
          <a:bodyPr/>
          <a:lstStyle/>
          <a:p>
            <a:fld id="{3896E520-195F-4850-85DE-1BD1666D8AEF}" type="datetimeFigureOut">
              <a:rPr lang="es-ES" smtClean="0"/>
              <a:t>11/11/2021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6029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1" y="457200"/>
            <a:ext cx="3932236"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90" y="987425"/>
            <a:ext cx="6172201" cy="4873625"/>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8" indent="0">
              <a:buNone/>
              <a:defRPr sz="2000"/>
            </a:lvl7pPr>
            <a:lvl8pPr marL="3200480" indent="0">
              <a:buNone/>
              <a:defRPr sz="2000"/>
            </a:lvl8pPr>
            <a:lvl9pPr marL="3657692" indent="0">
              <a:buNone/>
              <a:defRPr sz="2000"/>
            </a:lvl9pPr>
          </a:lstStyle>
          <a:p>
            <a:endParaRPr lang="es-ES"/>
          </a:p>
        </p:txBody>
      </p:sp>
      <p:sp>
        <p:nvSpPr>
          <p:cNvPr id="4" name="Marcador de texto 3"/>
          <p:cNvSpPr>
            <a:spLocks noGrp="1"/>
          </p:cNvSpPr>
          <p:nvPr>
            <p:ph type="body" sz="half" idx="2"/>
          </p:nvPr>
        </p:nvSpPr>
        <p:spPr>
          <a:xfrm>
            <a:off x="839791" y="2057400"/>
            <a:ext cx="3932236" cy="3811588"/>
          </a:xfrm>
        </p:spPr>
        <p:txBody>
          <a:bodyPr/>
          <a:lstStyle>
            <a:lvl1pPr marL="0" indent="0">
              <a:buNone/>
              <a:defRPr sz="1600"/>
            </a:lvl1pPr>
            <a:lvl2pPr marL="457212"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8" indent="0">
              <a:buNone/>
              <a:defRPr sz="1001"/>
            </a:lvl7pPr>
            <a:lvl8pPr marL="3200480" indent="0">
              <a:buNone/>
              <a:defRPr sz="1001"/>
            </a:lvl8pPr>
            <a:lvl9pPr marL="3657692" indent="0">
              <a:buNone/>
              <a:defRPr sz="1001"/>
            </a:lvl9pPr>
          </a:lstStyle>
          <a:p>
            <a:pPr lvl="0"/>
            <a:r>
              <a:rPr lang="es-ES"/>
              <a:t>Editar el estilo de texto del patrón</a:t>
            </a:r>
          </a:p>
        </p:txBody>
      </p:sp>
      <p:sp>
        <p:nvSpPr>
          <p:cNvPr id="5" name="Marcador de fecha 4"/>
          <p:cNvSpPr>
            <a:spLocks noGrp="1"/>
          </p:cNvSpPr>
          <p:nvPr>
            <p:ph type="dt" sz="half" idx="10"/>
          </p:nvPr>
        </p:nvSpPr>
        <p:spPr/>
        <p:txBody>
          <a:bodyPr/>
          <a:lstStyle/>
          <a:p>
            <a:fld id="{3896E520-195F-4850-85DE-1BD1666D8AEF}" type="datetimeFigureOut">
              <a:rPr lang="es-ES" smtClean="0"/>
              <a:t>11/11/2021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80503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6E520-195F-4850-85DE-1BD1666D8AEF}" type="datetimeFigureOut">
              <a:rPr lang="es-ES" smtClean="0"/>
              <a:t>11/11/2021</a:t>
            </a:fld>
            <a:endParaRPr lang="es-ES"/>
          </a:p>
        </p:txBody>
      </p:sp>
      <p:sp>
        <p:nvSpPr>
          <p:cNvPr id="5" name="Marcador de pie de página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03CB9-C1F1-4AB1-B3F9-88ADE3A72CB6}" type="slidenum">
              <a:rPr lang="es-ES" smtClean="0"/>
              <a:t>‹Nº›</a:t>
            </a:fld>
            <a:endParaRPr lang="es-ES"/>
          </a:p>
        </p:txBody>
      </p:sp>
    </p:spTree>
    <p:extLst>
      <p:ext uri="{BB962C8B-B14F-4D97-AF65-F5344CB8AC3E}">
        <p14:creationId xmlns:p14="http://schemas.microsoft.com/office/powerpoint/2010/main" val="794131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7" indent="-228607" algn="l" defTabSz="914423"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17" indent="-228607"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9" indent="-228607"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1"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53"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64"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7"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7"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ES"/>
      </a:defPPr>
      <a:lvl1pPr marL="0" algn="l" defTabSz="914423" rtl="0" eaLnBrk="1" latinLnBrk="0" hangingPunct="1">
        <a:defRPr sz="1801" kern="1200">
          <a:solidFill>
            <a:schemeClr val="tx1"/>
          </a:solidFill>
          <a:latin typeface="+mn-lt"/>
          <a:ea typeface="+mn-ea"/>
          <a:cs typeface="+mn-cs"/>
        </a:defRPr>
      </a:lvl1pPr>
      <a:lvl2pPr marL="457212"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8"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2"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eguimientocontratacion.umh.es/acuerdos-marco/"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G:\Unidades%20compartidas\Y%20PLANIFICACION%20Y%20SEGUIMIENTO%20CONT\ACUERDOS%20MARCO\2020_00021%20AGENCIAS%20DE%20VIAJES\ANEXO%203.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946F372D-7718-401A-B578-A56C4CF0C1B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8" name="Rectángulo 7">
            <a:extLst>
              <a:ext uri="{FF2B5EF4-FFF2-40B4-BE49-F238E27FC236}">
                <a16:creationId xmlns:a16="http://schemas.microsoft.com/office/drawing/2014/main" id="{9DA293F1-1581-4FA8-9246-FDEB4CFBE50C}"/>
              </a:ext>
            </a:extLst>
          </p:cNvPr>
          <p:cNvSpPr/>
          <p:nvPr/>
        </p:nvSpPr>
        <p:spPr>
          <a:xfrm>
            <a:off x="981487" y="1480576"/>
            <a:ext cx="10229021" cy="38968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ES"/>
          </a:p>
        </p:txBody>
      </p:sp>
      <p:sp>
        <p:nvSpPr>
          <p:cNvPr id="9" name="Rectángulo redondeado 17">
            <a:hlinkClick r:id="" action="ppaction://noaction"/>
            <a:extLst>
              <a:ext uri="{FF2B5EF4-FFF2-40B4-BE49-F238E27FC236}">
                <a16:creationId xmlns:a16="http://schemas.microsoft.com/office/drawing/2014/main" id="{D8770D08-942B-4AC9-A10F-E3E14AD80C01}"/>
              </a:ext>
            </a:extLst>
          </p:cNvPr>
          <p:cNvSpPr/>
          <p:nvPr/>
        </p:nvSpPr>
        <p:spPr>
          <a:xfrm>
            <a:off x="1865773" y="1973194"/>
            <a:ext cx="8460447" cy="29116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3600" dirty="0">
                <a:solidFill>
                  <a:schemeClr val="accent1">
                    <a:lumMod val="75000"/>
                  </a:schemeClr>
                </a:solidFill>
              </a:rPr>
              <a:t>“ACUERDO MARCO DE SERVICIO DE AGENCIA DE VIAJES EN EL ÁMBITO DE LA UNIVERSIDAD MIGUEL HERNÁNDEZ DE ELCHE”(Expediente 2020_00021)</a:t>
            </a:r>
            <a:endParaRPr lang="es-ES" sz="3600" dirty="0">
              <a:ln w="0"/>
              <a:solidFill>
                <a:schemeClr val="accent1">
                  <a:lumMod val="75000"/>
                </a:schemeClr>
              </a:solidFill>
              <a:effectLst>
                <a:outerShdw blurRad="38100" dist="25400" dir="5400000" algn="ctr" rotWithShape="0">
                  <a:srgbClr val="6E747A">
                    <a:alpha val="43000"/>
                  </a:srgbClr>
                </a:outerShdw>
              </a:effectLst>
            </a:endParaRPr>
          </a:p>
        </p:txBody>
      </p:sp>
      <p:sp>
        <p:nvSpPr>
          <p:cNvPr id="16" name="Título 1">
            <a:extLst>
              <a:ext uri="{FF2B5EF4-FFF2-40B4-BE49-F238E27FC236}">
                <a16:creationId xmlns:a16="http://schemas.microsoft.com/office/drawing/2014/main" id="{3083C3A5-3007-4897-B426-004FD8590C40}"/>
              </a:ext>
            </a:extLst>
          </p:cNvPr>
          <p:cNvSpPr>
            <a:spLocks noGrp="1"/>
          </p:cNvSpPr>
          <p:nvPr>
            <p:ph type="ctrTitle"/>
          </p:nvPr>
        </p:nvSpPr>
        <p:spPr>
          <a:xfrm>
            <a:off x="0" y="0"/>
            <a:ext cx="12192000" cy="1155700"/>
          </a:xfrm>
          <a:solidFill>
            <a:schemeClr val="accent1">
              <a:lumMod val="75000"/>
            </a:schemeClr>
          </a:solidFill>
        </p:spPr>
        <p:txBody>
          <a:bodyPr/>
          <a:lstStyle/>
          <a:p>
            <a:endParaRPr lang="es-ES" dirty="0">
              <a:solidFill>
                <a:schemeClr val="bg1"/>
              </a:solidFill>
              <a:latin typeface="Calibri Light" panose="020F0302020204030204" pitchFamily="34" charset="0"/>
            </a:endParaRPr>
          </a:p>
        </p:txBody>
      </p:sp>
      <p:pic>
        <p:nvPicPr>
          <p:cNvPr id="17" name="Imagen 16">
            <a:extLst>
              <a:ext uri="{FF2B5EF4-FFF2-40B4-BE49-F238E27FC236}">
                <a16:creationId xmlns:a16="http://schemas.microsoft.com/office/drawing/2014/main" id="{79E2E09A-8BCB-4FDA-978E-BF03A38CCEEA}"/>
              </a:ext>
            </a:extLst>
          </p:cNvPr>
          <p:cNvPicPr>
            <a:picLocks noChangeAspect="1"/>
          </p:cNvPicPr>
          <p:nvPr/>
        </p:nvPicPr>
        <p:blipFill>
          <a:blip r:embed="rId2"/>
          <a:stretch>
            <a:fillRect/>
          </a:stretch>
        </p:blipFill>
        <p:spPr>
          <a:xfrm>
            <a:off x="127829" y="96224"/>
            <a:ext cx="823031" cy="963251"/>
          </a:xfrm>
          <a:prstGeom prst="rect">
            <a:avLst/>
          </a:prstGeom>
        </p:spPr>
      </p:pic>
    </p:spTree>
    <p:extLst>
      <p:ext uri="{BB962C8B-B14F-4D97-AF65-F5344CB8AC3E}">
        <p14:creationId xmlns:p14="http://schemas.microsoft.com/office/powerpoint/2010/main" val="800218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s-ES" dirty="0"/>
              <a:t>A partir del día 12 de noviembre estará habilitada en la pagina web </a:t>
            </a:r>
            <a:r>
              <a:rPr lang="es-ES" dirty="0">
                <a:hlinkClick r:id="rId2"/>
              </a:rPr>
              <a:t>https://seguimientocontratacion.umh.es/acuerdos-marco/</a:t>
            </a:r>
            <a:r>
              <a:rPr lang="es-ES" dirty="0"/>
              <a:t> toda la información del presente Acuerdo Marco (instrucciones, formulario, datos de la empresas adjudicatarias,….)</a:t>
            </a:r>
          </a:p>
          <a:p>
            <a:endParaRPr lang="es-ES" dirty="0"/>
          </a:p>
        </p:txBody>
      </p:sp>
      <p:sp>
        <p:nvSpPr>
          <p:cNvPr id="4" name="Rectángulo 3">
            <a:extLst>
              <a:ext uri="{FF2B5EF4-FFF2-40B4-BE49-F238E27FC236}">
                <a16:creationId xmlns:a16="http://schemas.microsoft.com/office/drawing/2014/main" id="{C006FF7D-04AF-47BE-A386-ABCAAE6A74F0}"/>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EA80978B-E9BD-4820-A82A-2606324828C5}"/>
              </a:ext>
            </a:extLst>
          </p:cNvPr>
          <p:cNvPicPr>
            <a:picLocks noChangeAspect="1"/>
          </p:cNvPicPr>
          <p:nvPr/>
        </p:nvPicPr>
        <p:blipFill>
          <a:blip r:embed="rId3"/>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8596128A-8A94-4A89-A238-1D920E06764F}"/>
              </a:ext>
            </a:extLst>
          </p:cNvPr>
          <p:cNvPicPr>
            <a:picLocks noChangeAspect="1"/>
          </p:cNvPicPr>
          <p:nvPr/>
        </p:nvPicPr>
        <p:blipFill>
          <a:blip r:embed="rId4"/>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3186269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marL="0" indent="0">
              <a:buNone/>
            </a:pPr>
            <a:endParaRPr lang="es-ES" sz="3600" b="1" dirty="0"/>
          </a:p>
          <a:p>
            <a:pPr marL="0" indent="0" algn="just">
              <a:buNone/>
            </a:pPr>
            <a:r>
              <a:rPr lang="es-ES" sz="3600" b="1" dirty="0"/>
              <a:t>Fecha inicio </a:t>
            </a:r>
            <a:r>
              <a:rPr lang="es-ES" sz="3600" dirty="0"/>
              <a:t>: 15 de noviembre de 2021.</a:t>
            </a:r>
          </a:p>
          <a:p>
            <a:pPr marL="0" indent="0" algn="just">
              <a:buNone/>
            </a:pPr>
            <a:r>
              <a:rPr lang="es-ES" sz="3600" b="1" dirty="0"/>
              <a:t>Duración</a:t>
            </a:r>
            <a:r>
              <a:rPr lang="es-ES" sz="3600" dirty="0"/>
              <a:t>: 1 año, prorrogable anualmente hasta un máximo de 3 años antes de finalizar su vigencia, no excediéndose así el plazo total de 4 años previsto legalmente.</a:t>
            </a:r>
          </a:p>
        </p:txBody>
      </p:sp>
      <p:sp>
        <p:nvSpPr>
          <p:cNvPr id="7" name="Rectángulo 6">
            <a:extLst>
              <a:ext uri="{FF2B5EF4-FFF2-40B4-BE49-F238E27FC236}">
                <a16:creationId xmlns:a16="http://schemas.microsoft.com/office/drawing/2014/main" id="{AFE479D3-01CD-431C-9758-1C01DFA945DD}"/>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8" name="CuadroTexto 7">
            <a:extLst>
              <a:ext uri="{FF2B5EF4-FFF2-40B4-BE49-F238E27FC236}">
                <a16:creationId xmlns:a16="http://schemas.microsoft.com/office/drawing/2014/main" id="{ADAA92CC-3704-446C-BBB9-E65044E39903}"/>
              </a:ext>
            </a:extLst>
          </p:cNvPr>
          <p:cNvSpPr txBox="1"/>
          <p:nvPr/>
        </p:nvSpPr>
        <p:spPr>
          <a:xfrm>
            <a:off x="1285260" y="312755"/>
            <a:ext cx="10531876" cy="367229"/>
          </a:xfrm>
          <a:prstGeom prst="rect">
            <a:avLst/>
          </a:prstGeom>
          <a:solidFill>
            <a:srgbClr val="FFC000"/>
          </a:solidFill>
          <a:effectLst>
            <a:outerShdw blurRad="50800" dist="38100" dir="2700000" algn="tl" rotWithShape="0">
              <a:prstClr val="black">
                <a:alpha val="40000"/>
              </a:prstClr>
            </a:outerShdw>
          </a:effectLst>
        </p:spPr>
        <p:txBody>
          <a:bodyPr wrap="square" rtlCol="0">
            <a:spAutoFit/>
          </a:bodyPr>
          <a:lstStyle/>
          <a:p>
            <a:pPr algn="just"/>
            <a:r>
              <a:rPr lang="es-ES" b="1" dirty="0">
                <a:solidFill>
                  <a:schemeClr val="bg1"/>
                </a:solidFill>
              </a:rPr>
              <a:t>ACUERDO MARCO DEL SERVICIO DE AGENCIA DE VIAJES DE LA UNIVERSIDAD MIGUEL HERNÁNDEZ DE ELCHE</a:t>
            </a:r>
          </a:p>
        </p:txBody>
      </p:sp>
      <p:pic>
        <p:nvPicPr>
          <p:cNvPr id="9" name="Imagen 8">
            <a:extLst>
              <a:ext uri="{FF2B5EF4-FFF2-40B4-BE49-F238E27FC236}">
                <a16:creationId xmlns:a16="http://schemas.microsoft.com/office/drawing/2014/main" id="{8177259C-2FB6-4D0D-844C-862C9FCA9466}"/>
              </a:ext>
            </a:extLst>
          </p:cNvPr>
          <p:cNvPicPr>
            <a:picLocks noChangeAspect="1"/>
          </p:cNvPicPr>
          <p:nvPr/>
        </p:nvPicPr>
        <p:blipFill>
          <a:blip r:embed="rId2"/>
          <a:stretch>
            <a:fillRect/>
          </a:stretch>
        </p:blipFill>
        <p:spPr>
          <a:xfrm>
            <a:off x="222464" y="198359"/>
            <a:ext cx="823031" cy="963251"/>
          </a:xfrm>
          <a:prstGeom prst="rect">
            <a:avLst/>
          </a:prstGeom>
        </p:spPr>
      </p:pic>
    </p:spTree>
    <p:extLst>
      <p:ext uri="{BB962C8B-B14F-4D97-AF65-F5344CB8AC3E}">
        <p14:creationId xmlns:p14="http://schemas.microsoft.com/office/powerpoint/2010/main" val="3943710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393700"/>
            <a:ext cx="10515600" cy="5969767"/>
          </a:xfrm>
        </p:spPr>
        <p:txBody>
          <a:bodyPr>
            <a:normAutofit fontScale="70000" lnSpcReduction="20000"/>
          </a:bodyPr>
          <a:lstStyle/>
          <a:p>
            <a:pPr marL="0" indent="0" algn="just">
              <a:buNone/>
            </a:pPr>
            <a:endParaRPr lang="es-ES" sz="4000" b="1" dirty="0"/>
          </a:p>
          <a:p>
            <a:pPr marL="0" indent="0" algn="ctr">
              <a:buNone/>
            </a:pPr>
            <a:r>
              <a:rPr lang="es-ES" sz="4000" b="1" dirty="0"/>
              <a:t>¿QUÉ SE PRETENDE CONSEGUIR CON EL PRESENTE ACUERDO MARCO?  </a:t>
            </a:r>
          </a:p>
          <a:p>
            <a:pPr algn="just"/>
            <a:endParaRPr lang="es-ES" sz="3200" dirty="0"/>
          </a:p>
          <a:p>
            <a:pPr algn="just"/>
            <a:r>
              <a:rPr lang="es-ES" sz="3200" dirty="0"/>
              <a:t>Disponer de un servicio de agencia de viajes para la Universidad Miguel Hernández de Elche dado que se trata de una prestación cuya utilización es común y continua por los distintos servicios, unidades y centros de esta Universidad y que se requieren para el normal funcionamiento y el cumplimiento de sus fines.</a:t>
            </a:r>
          </a:p>
          <a:p>
            <a:pPr algn="just"/>
            <a:r>
              <a:rPr lang="es-ES" sz="3200" dirty="0"/>
              <a:t>Establecer las condiciones para la gestión de los desplazamientos y alojamientos de todos los miembros de la Comunidad Universitaria de la Universidad Miguel Hernández como: prestar información, programar viajes, hacer reservas y su confirmación, expedición de billetes, reservas de alojamiento, reservas de vehículos, cambio de divisas, cheques de viajeros, seguros adicionales, transferencias de equipajes.</a:t>
            </a:r>
          </a:p>
          <a:p>
            <a:pPr algn="just"/>
            <a:r>
              <a:rPr lang="es-ES" sz="3200" dirty="0"/>
              <a:t>Está dirigido a toda la comunidad universitaria: personal docente e investigador, personal de administración y servicios, becarios, personal con contrato de colaboración temporal y personal no vinculado a la UMH designado para cualquiera de las indemnizaciones establecidas en el Presupuesto. </a:t>
            </a:r>
          </a:p>
          <a:p>
            <a:pPr algn="just"/>
            <a:r>
              <a:rPr lang="es-ES" sz="3200" b="1" dirty="0"/>
              <a:t>Este Acuerdo Marco es compatible con la normativa reguladora de las indemnizaciones por razón del servicio al personal de las administraciones públicas cuando, dicho personal, opte por atender directamente los gastos contratados.</a:t>
            </a:r>
          </a:p>
        </p:txBody>
      </p:sp>
      <p:sp>
        <p:nvSpPr>
          <p:cNvPr id="4" name="Rectángulo 3">
            <a:extLst>
              <a:ext uri="{FF2B5EF4-FFF2-40B4-BE49-F238E27FC236}">
                <a16:creationId xmlns:a16="http://schemas.microsoft.com/office/drawing/2014/main" id="{45142E64-27A2-4627-88D0-882B16331D39}"/>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5D122BE5-B586-4DF1-A70C-FD9ECDE2B709}"/>
              </a:ext>
            </a:extLst>
          </p:cNvPr>
          <p:cNvPicPr>
            <a:picLocks noChangeAspect="1"/>
          </p:cNvPicPr>
          <p:nvPr/>
        </p:nvPicPr>
        <p:blipFill>
          <a:blip r:embed="rId2"/>
          <a:stretch>
            <a:fillRect/>
          </a:stretch>
        </p:blipFill>
        <p:spPr>
          <a:xfrm>
            <a:off x="127829" y="96224"/>
            <a:ext cx="823031" cy="963251"/>
          </a:xfrm>
          <a:prstGeom prst="rect">
            <a:avLst/>
          </a:prstGeom>
        </p:spPr>
      </p:pic>
      <p:pic>
        <p:nvPicPr>
          <p:cNvPr id="2" name="Imagen 1">
            <a:extLst>
              <a:ext uri="{FF2B5EF4-FFF2-40B4-BE49-F238E27FC236}">
                <a16:creationId xmlns:a16="http://schemas.microsoft.com/office/drawing/2014/main" id="{F481AA9A-B94F-4697-95DD-C75EFB6AD123}"/>
              </a:ext>
            </a:extLst>
          </p:cNvPr>
          <p:cNvPicPr>
            <a:picLocks noChangeAspect="1"/>
          </p:cNvPicPr>
          <p:nvPr/>
        </p:nvPicPr>
        <p:blipFill>
          <a:blip r:embed="rId3"/>
          <a:stretch>
            <a:fillRect/>
          </a:stretch>
        </p:blipFill>
        <p:spPr>
          <a:xfrm>
            <a:off x="1079590" y="96224"/>
            <a:ext cx="10693311" cy="597460"/>
          </a:xfrm>
          <a:prstGeom prst="rect">
            <a:avLst/>
          </a:prstGeom>
        </p:spPr>
      </p:pic>
    </p:spTree>
    <p:extLst>
      <p:ext uri="{BB962C8B-B14F-4D97-AF65-F5344CB8AC3E}">
        <p14:creationId xmlns:p14="http://schemas.microsoft.com/office/powerpoint/2010/main" val="3562229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D38D65E1-A3C5-4AD6-8F4E-3BF63C400A73}"/>
              </a:ext>
            </a:extLst>
          </p:cNvPr>
          <p:cNvPicPr>
            <a:picLocks noChangeAspect="1"/>
          </p:cNvPicPr>
          <p:nvPr/>
        </p:nvPicPr>
        <p:blipFill>
          <a:blip r:embed="rId2"/>
          <a:stretch>
            <a:fillRect/>
          </a:stretch>
        </p:blipFill>
        <p:spPr>
          <a:xfrm>
            <a:off x="1104944" y="142373"/>
            <a:ext cx="10693311" cy="597460"/>
          </a:xfrm>
          <a:prstGeom prst="rect">
            <a:avLst/>
          </a:prstGeom>
        </p:spPr>
      </p:pic>
      <p:sp>
        <p:nvSpPr>
          <p:cNvPr id="3" name="Marcador de contenido 2"/>
          <p:cNvSpPr>
            <a:spLocks noGrp="1"/>
          </p:cNvSpPr>
          <p:nvPr>
            <p:ph idx="1"/>
          </p:nvPr>
        </p:nvSpPr>
        <p:spPr>
          <a:xfrm>
            <a:off x="853441" y="739833"/>
            <a:ext cx="10515600" cy="5437131"/>
          </a:xfrm>
        </p:spPr>
        <p:txBody>
          <a:bodyPr>
            <a:normAutofit/>
          </a:bodyPr>
          <a:lstStyle/>
          <a:p>
            <a:pPr marL="0" indent="0">
              <a:buNone/>
            </a:pPr>
            <a:endParaRPr lang="es-ES" sz="3600" b="1" dirty="0"/>
          </a:p>
          <a:p>
            <a:pPr marL="0" indent="0">
              <a:buNone/>
            </a:pPr>
            <a:r>
              <a:rPr lang="es-ES" sz="3600" b="1" dirty="0"/>
              <a:t>EMPRESAS QUE INTEGRAN EL PRESENTE ACUERDO MARCO:</a:t>
            </a:r>
          </a:p>
          <a:p>
            <a:pPr marL="0" indent="0">
              <a:buNone/>
            </a:pPr>
            <a:r>
              <a:rPr lang="es-ES" dirty="0"/>
              <a:t>	</a:t>
            </a:r>
          </a:p>
          <a:p>
            <a:r>
              <a:rPr lang="es-ES" dirty="0"/>
              <a:t>ALMANTOUR, S.A. Y ALMAR TRAVEL, S.L., UTE		</a:t>
            </a:r>
          </a:p>
          <a:p>
            <a:r>
              <a:rPr lang="es-ES" dirty="0"/>
              <a:t>AVORIS RETAIL DIVISIÓN, S.L.		</a:t>
            </a:r>
          </a:p>
          <a:p>
            <a:r>
              <a:rPr lang="es-ES" dirty="0"/>
              <a:t>GLOBALIA CORPORATE TRAVEL, S.L.U.		</a:t>
            </a:r>
          </a:p>
          <a:p>
            <a:r>
              <a:rPr lang="es-ES" dirty="0"/>
              <a:t>VIAJES MERCURIO, S.A.		</a:t>
            </a:r>
          </a:p>
          <a:p>
            <a:r>
              <a:rPr lang="es-ES" dirty="0"/>
              <a:t>VIAJES EL CORTE INGLÉS, S.A.		</a:t>
            </a:r>
          </a:p>
          <a:p>
            <a:pPr marL="0" indent="0">
              <a:buNone/>
            </a:pPr>
            <a:endParaRPr lang="es-ES" dirty="0"/>
          </a:p>
        </p:txBody>
      </p:sp>
      <p:sp>
        <p:nvSpPr>
          <p:cNvPr id="4" name="Rectángulo 3">
            <a:extLst>
              <a:ext uri="{FF2B5EF4-FFF2-40B4-BE49-F238E27FC236}">
                <a16:creationId xmlns:a16="http://schemas.microsoft.com/office/drawing/2014/main" id="{03389EE1-D48B-4C74-84CE-77E95FBE0EF3}"/>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7" name="Imagen 6">
            <a:extLst>
              <a:ext uri="{FF2B5EF4-FFF2-40B4-BE49-F238E27FC236}">
                <a16:creationId xmlns:a16="http://schemas.microsoft.com/office/drawing/2014/main" id="{1F52FED9-8439-4C56-AAAA-55087E947E80}"/>
              </a:ext>
            </a:extLst>
          </p:cNvPr>
          <p:cNvPicPr>
            <a:picLocks noChangeAspect="1"/>
          </p:cNvPicPr>
          <p:nvPr/>
        </p:nvPicPr>
        <p:blipFill>
          <a:blip r:embed="rId3"/>
          <a:stretch>
            <a:fillRect/>
          </a:stretch>
        </p:blipFill>
        <p:spPr>
          <a:xfrm>
            <a:off x="127829" y="96224"/>
            <a:ext cx="823031" cy="963251"/>
          </a:xfrm>
          <a:prstGeom prst="rect">
            <a:avLst/>
          </a:prstGeom>
        </p:spPr>
      </p:pic>
    </p:spTree>
    <p:extLst>
      <p:ext uri="{BB962C8B-B14F-4D97-AF65-F5344CB8AC3E}">
        <p14:creationId xmlns:p14="http://schemas.microsoft.com/office/powerpoint/2010/main" val="2564374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806336"/>
            <a:ext cx="10515600" cy="5370628"/>
          </a:xfrm>
        </p:spPr>
        <p:txBody>
          <a:bodyPr>
            <a:normAutofit lnSpcReduction="10000"/>
          </a:bodyPr>
          <a:lstStyle/>
          <a:p>
            <a:pPr marL="0" indent="0">
              <a:buNone/>
            </a:pPr>
            <a:endParaRPr lang="es-ES" sz="3600" b="1" dirty="0" smtClean="0"/>
          </a:p>
          <a:p>
            <a:pPr marL="0" indent="0">
              <a:buNone/>
            </a:pPr>
            <a:r>
              <a:rPr lang="es-ES" sz="3600" b="1" dirty="0" smtClean="0"/>
              <a:t>¿</a:t>
            </a:r>
            <a:r>
              <a:rPr lang="es-ES" sz="3600" b="1" dirty="0"/>
              <a:t>CÓMO COMPRAR</a:t>
            </a:r>
            <a:r>
              <a:rPr lang="es-ES" sz="3600" b="1" dirty="0" smtClean="0"/>
              <a:t>?</a:t>
            </a:r>
          </a:p>
          <a:p>
            <a:pPr marL="0" indent="0">
              <a:buNone/>
            </a:pPr>
            <a:endParaRPr lang="es-ES" sz="3600" b="1" dirty="0"/>
          </a:p>
          <a:p>
            <a:pPr marL="0" indent="0" algn="just">
              <a:buNone/>
            </a:pPr>
            <a:r>
              <a:rPr lang="es-ES" sz="3200" dirty="0"/>
              <a:t>Solo podrán celebrarse contratos derivados adjudicados en ejecución de este Acuerdo Marco entre la Universidad Miguel Hernández y las empresas que hayan sido adjudicatarias del mismo.</a:t>
            </a:r>
          </a:p>
          <a:p>
            <a:pPr marL="0" indent="0" algn="just">
              <a:buNone/>
            </a:pPr>
            <a:endParaRPr lang="es-ES" sz="3200" dirty="0"/>
          </a:p>
          <a:p>
            <a:pPr marL="0" indent="0" algn="just">
              <a:buNone/>
            </a:pPr>
            <a:r>
              <a:rPr lang="es-ES" sz="3200" dirty="0"/>
              <a:t>La gestión de cada servicio de agencia de viajes, se realizará a través de la solicitud establecida el efecto (</a:t>
            </a:r>
            <a:r>
              <a:rPr lang="es-ES" sz="3200" dirty="0">
                <a:hlinkClick r:id="rId2" action="ppaction://hlinkfile"/>
              </a:rPr>
              <a:t>Anexo 3</a:t>
            </a:r>
            <a:r>
              <a:rPr lang="es-ES" sz="3200" dirty="0"/>
              <a:t>) a las empresas adjudicatarias del presente Acuerdo Marco.</a:t>
            </a:r>
          </a:p>
          <a:p>
            <a:pPr marL="0" indent="0" algn="just">
              <a:buNone/>
            </a:pPr>
            <a:endParaRPr lang="es-ES" sz="3200" dirty="0"/>
          </a:p>
          <a:p>
            <a:pPr marL="0" indent="0">
              <a:buNone/>
            </a:pPr>
            <a:endParaRPr lang="es-ES" sz="3200" dirty="0"/>
          </a:p>
        </p:txBody>
      </p:sp>
      <p:sp>
        <p:nvSpPr>
          <p:cNvPr id="4" name="Rectángulo 3">
            <a:extLst>
              <a:ext uri="{FF2B5EF4-FFF2-40B4-BE49-F238E27FC236}">
                <a16:creationId xmlns:a16="http://schemas.microsoft.com/office/drawing/2014/main" id="{860170C9-0560-43AA-9B47-72F0649FA8F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ECB59489-1C7A-4A3D-AC95-1CEE7CF7C1A8}"/>
              </a:ext>
            </a:extLst>
          </p:cNvPr>
          <p:cNvPicPr>
            <a:picLocks noChangeAspect="1"/>
          </p:cNvPicPr>
          <p:nvPr/>
        </p:nvPicPr>
        <p:blipFill>
          <a:blip r:embed="rId3"/>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B5EDBA04-389C-421B-B1A3-FD241583A352}"/>
              </a:ext>
            </a:extLst>
          </p:cNvPr>
          <p:cNvPicPr>
            <a:picLocks noChangeAspect="1"/>
          </p:cNvPicPr>
          <p:nvPr/>
        </p:nvPicPr>
        <p:blipFill>
          <a:blip r:embed="rId4"/>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3561850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806336"/>
            <a:ext cx="10515600" cy="5370628"/>
          </a:xfrm>
        </p:spPr>
        <p:txBody>
          <a:bodyPr>
            <a:normAutofit fontScale="85000" lnSpcReduction="20000"/>
          </a:bodyPr>
          <a:lstStyle/>
          <a:p>
            <a:pPr marL="0" indent="0">
              <a:buNone/>
            </a:pPr>
            <a:endParaRPr lang="es-ES" sz="3600" b="1" dirty="0" smtClean="0"/>
          </a:p>
          <a:p>
            <a:pPr marL="0" indent="0">
              <a:buNone/>
            </a:pPr>
            <a:r>
              <a:rPr lang="es-ES" sz="3600" b="1" dirty="0" smtClean="0"/>
              <a:t>¿</a:t>
            </a:r>
            <a:r>
              <a:rPr lang="es-ES" sz="3600" b="1" dirty="0"/>
              <a:t>CÓMO COMPRAR</a:t>
            </a:r>
            <a:r>
              <a:rPr lang="es-ES" sz="3600" b="1" dirty="0" smtClean="0"/>
              <a:t>?</a:t>
            </a:r>
          </a:p>
          <a:p>
            <a:pPr marL="0" indent="0">
              <a:buNone/>
            </a:pPr>
            <a:endParaRPr lang="es-ES" sz="3600" b="1" dirty="0"/>
          </a:p>
          <a:p>
            <a:pPr algn="just"/>
            <a:r>
              <a:rPr lang="es-ES" sz="3200" dirty="0" smtClean="0"/>
              <a:t>La solicitud se remitirá a través de medios electrónicos habilitados al efecto a la/s empresa/s adjudicataria/s.</a:t>
            </a:r>
          </a:p>
          <a:p>
            <a:pPr algn="just"/>
            <a:r>
              <a:rPr lang="es-ES" sz="3200" dirty="0" smtClean="0"/>
              <a:t>Recibida la </a:t>
            </a:r>
            <a:r>
              <a:rPr lang="es-ES" sz="3200" dirty="0" smtClean="0"/>
              <a:t>solicitud, </a:t>
            </a:r>
            <a:r>
              <a:rPr lang="es-ES" sz="3200" dirty="0"/>
              <a:t>la/s empresa/s </a:t>
            </a:r>
            <a:r>
              <a:rPr lang="es-ES" sz="3200" dirty="0" smtClean="0"/>
              <a:t>adjudicataria/s remitirán la propuesta o presupuesto al solicitante con la mayor diligencia posible (en general 24 horas), indicándose expresamente en las mismas las tarifas contratadas y las condiciones de modificación </a:t>
            </a:r>
            <a:r>
              <a:rPr lang="es-ES" sz="3200" smtClean="0"/>
              <a:t>y </a:t>
            </a:r>
            <a:r>
              <a:rPr lang="es-ES" sz="3200" smtClean="0"/>
              <a:t>cancelación.</a:t>
            </a:r>
            <a:endParaRPr lang="es-ES" sz="3200" dirty="0" smtClean="0"/>
          </a:p>
          <a:p>
            <a:pPr algn="just"/>
            <a:r>
              <a:rPr lang="es-ES" sz="3200" dirty="0" smtClean="0"/>
              <a:t>La aceptación de la opción elegida será remitida por el solicitante a la empresa adjudicataria de forma que quede constancia fehaciente.</a:t>
            </a:r>
          </a:p>
          <a:p>
            <a:pPr algn="just"/>
            <a:r>
              <a:rPr lang="es-ES" sz="3200" dirty="0" smtClean="0"/>
              <a:t>La entrega de la documentación acreditativa (billetes, títulos de viaje,…) será remitida por la empresa adjudicataria por el medio que elija el cliente (preferiblemente por medios electrónicos)</a:t>
            </a:r>
          </a:p>
          <a:p>
            <a:pPr algn="just"/>
            <a:endParaRPr lang="es-ES" sz="3200" dirty="0"/>
          </a:p>
          <a:p>
            <a:pPr marL="0" indent="0">
              <a:buNone/>
            </a:pPr>
            <a:endParaRPr lang="es-ES" sz="3200" dirty="0"/>
          </a:p>
        </p:txBody>
      </p:sp>
      <p:sp>
        <p:nvSpPr>
          <p:cNvPr id="4" name="Rectángulo 3">
            <a:extLst>
              <a:ext uri="{FF2B5EF4-FFF2-40B4-BE49-F238E27FC236}">
                <a16:creationId xmlns:a16="http://schemas.microsoft.com/office/drawing/2014/main" id="{860170C9-0560-43AA-9B47-72F0649FA8F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ECB59489-1C7A-4A3D-AC95-1CEE7CF7C1A8}"/>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B5EDBA04-389C-421B-B1A3-FD241583A352}"/>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312005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647699"/>
            <a:ext cx="10515600" cy="5744787"/>
          </a:xfrm>
        </p:spPr>
        <p:txBody>
          <a:bodyPr>
            <a:normAutofit fontScale="47500" lnSpcReduction="20000"/>
          </a:bodyPr>
          <a:lstStyle/>
          <a:p>
            <a:pPr marL="0" indent="0" algn="ctr">
              <a:buNone/>
            </a:pPr>
            <a:r>
              <a:rPr lang="es-ES" sz="5900" b="1" dirty="0"/>
              <a:t>Para la elección de las empresas adjudicatarias se establece los umbrales siguientes</a:t>
            </a:r>
            <a:r>
              <a:rPr lang="es-ES" sz="5900" b="1" dirty="0" smtClean="0"/>
              <a:t>:</a:t>
            </a:r>
          </a:p>
          <a:p>
            <a:pPr marL="0" indent="0" algn="ctr">
              <a:buNone/>
            </a:pPr>
            <a:endParaRPr lang="es-ES" sz="5900" b="1" i="1" dirty="0"/>
          </a:p>
          <a:p>
            <a:pPr algn="just"/>
            <a:r>
              <a:rPr lang="es-ES" sz="4400" b="1" i="1" dirty="0"/>
              <a:t>Presupuestos con importes inferiores a 3.000€ (sin IVA):</a:t>
            </a:r>
          </a:p>
          <a:p>
            <a:pPr marL="0" indent="0" algn="just">
              <a:buNone/>
            </a:pPr>
            <a:r>
              <a:rPr lang="es-ES" sz="4400" i="1" dirty="0"/>
              <a:t>El peticionario deberá hacer la solicitud del producto que mejor satisfaga sus necesidades técnicas y económicas, a una de las empresas homologadas para el o los productos que conforman el pedido.</a:t>
            </a:r>
          </a:p>
          <a:p>
            <a:pPr marL="0" indent="0" algn="just">
              <a:buNone/>
            </a:pPr>
            <a:endParaRPr lang="es-ES" sz="3400" b="1" i="1" dirty="0"/>
          </a:p>
          <a:p>
            <a:pPr algn="just"/>
            <a:r>
              <a:rPr lang="es-ES" sz="4400" b="1" i="1" dirty="0"/>
              <a:t>Presupuestos con importes superiores a 3.000€ (sin IVA):</a:t>
            </a:r>
          </a:p>
          <a:p>
            <a:pPr marL="0" indent="0" algn="just">
              <a:buNone/>
            </a:pPr>
            <a:r>
              <a:rPr lang="es-ES" sz="4400" i="1" dirty="0"/>
              <a:t>El peticionario deberá solicitar presupuesto a tres de las empresas adjudicatarias, dejando constancia de todo ello como documentación adjunta del presupuesto elegido, y del que tendrá que poner en conocimiento al Servicio de Planificación y Seguimiento de la Contratación.</a:t>
            </a:r>
          </a:p>
          <a:p>
            <a:pPr marL="0" indent="0" algn="just">
              <a:buNone/>
            </a:pPr>
            <a:endParaRPr lang="es-ES" sz="3400" i="1" dirty="0"/>
          </a:p>
          <a:p>
            <a:pPr marL="0" indent="0" algn="just">
              <a:buNone/>
            </a:pPr>
            <a:r>
              <a:rPr lang="es-ES" sz="4400" dirty="0"/>
              <a:t>Las distintas peticiones se financiarán con cargo a los presupuestos de los Centros, Departamentos o Servicios peticionarios.</a:t>
            </a:r>
          </a:p>
          <a:p>
            <a:pPr marL="0" indent="0">
              <a:buNone/>
            </a:pPr>
            <a:endParaRPr lang="es-ES" sz="3400" dirty="0">
              <a:solidFill>
                <a:srgbClr val="FF0000"/>
              </a:solidFill>
            </a:endParaRPr>
          </a:p>
          <a:p>
            <a:pPr marL="0" indent="0" algn="just">
              <a:buNone/>
            </a:pPr>
            <a:r>
              <a:rPr lang="es-ES" sz="4400" b="1" dirty="0"/>
              <a:t>Dada la naturaleza del objeto del presente Acuerdo Marco la tramitación de las correspondientes facturas se realizará a través de </a:t>
            </a:r>
            <a:r>
              <a:rPr lang="es-ES" sz="4400" b="1" dirty="0" smtClean="0"/>
              <a:t>ACF, </a:t>
            </a:r>
            <a:r>
              <a:rPr lang="es-ES" sz="4400" b="1" dirty="0"/>
              <a:t>debiéndose enlazar el Justificante de Gasto a la Agrupación de Gastos que anualmente se </a:t>
            </a:r>
            <a:r>
              <a:rPr lang="es-ES" sz="4400" b="1" dirty="0" smtClean="0"/>
              <a:t>habilite (AM21/20)</a:t>
            </a:r>
            <a:endParaRPr lang="es-ES" sz="4400" b="1" dirty="0"/>
          </a:p>
        </p:txBody>
      </p:sp>
      <p:sp>
        <p:nvSpPr>
          <p:cNvPr id="4" name="Rectángulo 3">
            <a:extLst>
              <a:ext uri="{FF2B5EF4-FFF2-40B4-BE49-F238E27FC236}">
                <a16:creationId xmlns:a16="http://schemas.microsoft.com/office/drawing/2014/main" id="{D225B755-09E3-4881-8D60-1FF38A9BB09D}"/>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DA18BFC1-1D96-47DF-BE46-02C997992516}"/>
              </a:ext>
            </a:extLst>
          </p:cNvPr>
          <p:cNvPicPr>
            <a:picLocks noChangeAspect="1"/>
          </p:cNvPicPr>
          <p:nvPr/>
        </p:nvPicPr>
        <p:blipFill>
          <a:blip r:embed="rId2"/>
          <a:stretch>
            <a:fillRect/>
          </a:stretch>
        </p:blipFill>
        <p:spPr>
          <a:xfrm>
            <a:off x="127829" y="96224"/>
            <a:ext cx="823031" cy="963251"/>
          </a:xfrm>
          <a:prstGeom prst="rect">
            <a:avLst/>
          </a:prstGeom>
        </p:spPr>
      </p:pic>
      <p:pic>
        <p:nvPicPr>
          <p:cNvPr id="7" name="Imagen 6">
            <a:extLst>
              <a:ext uri="{FF2B5EF4-FFF2-40B4-BE49-F238E27FC236}">
                <a16:creationId xmlns:a16="http://schemas.microsoft.com/office/drawing/2014/main" id="{C9F91A05-6B15-4DF7-A40F-72FB50E9DDC3}"/>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1813411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3779E7-DF11-4DF5-ABA3-30263B4CEC3E}"/>
              </a:ext>
            </a:extLst>
          </p:cNvPr>
          <p:cNvSpPr>
            <a:spLocks noGrp="1"/>
          </p:cNvSpPr>
          <p:nvPr>
            <p:ph idx="1"/>
          </p:nvPr>
        </p:nvSpPr>
        <p:spPr>
          <a:xfrm>
            <a:off x="838202" y="771787"/>
            <a:ext cx="10515600" cy="5405177"/>
          </a:xfrm>
        </p:spPr>
        <p:txBody>
          <a:bodyPr>
            <a:normAutofit/>
          </a:bodyPr>
          <a:lstStyle/>
          <a:p>
            <a:pPr marL="0" indent="0" algn="ctr">
              <a:buNone/>
            </a:pPr>
            <a:r>
              <a:rPr lang="es-ES" sz="3600" b="1" dirty="0" smtClean="0"/>
              <a:t>VENTAJAS </a:t>
            </a:r>
            <a:r>
              <a:rPr lang="es-ES" sz="3600" b="1" dirty="0"/>
              <a:t>DEL ACUERDO </a:t>
            </a:r>
            <a:r>
              <a:rPr lang="es-ES" sz="3600" b="1" dirty="0" smtClean="0"/>
              <a:t>MARCO</a:t>
            </a:r>
          </a:p>
          <a:p>
            <a:pPr marL="0" indent="0" algn="ctr">
              <a:buNone/>
            </a:pPr>
            <a:endParaRPr lang="es-ES" sz="3600" b="1" dirty="0"/>
          </a:p>
          <a:p>
            <a:pPr algn="just"/>
            <a:r>
              <a:rPr lang="es-ES" sz="2601" dirty="0"/>
              <a:t>Las empresas adjudicatarias </a:t>
            </a:r>
            <a:r>
              <a:rPr lang="es-ES" sz="2601" b="1" dirty="0"/>
              <a:t>no cobrarán gastos de gestión </a:t>
            </a:r>
            <a:r>
              <a:rPr lang="es-ES" sz="2601" dirty="0"/>
              <a:t>por la tramitación de reservas de alojamiento y emisión de billetes, así como cualquier modificación y cancelación de los mismos.</a:t>
            </a:r>
          </a:p>
          <a:p>
            <a:pPr algn="just"/>
            <a:r>
              <a:rPr lang="es-ES" sz="2601" dirty="0"/>
              <a:t>Se aplican </a:t>
            </a:r>
            <a:r>
              <a:rPr lang="es-ES" sz="2601" b="1" dirty="0"/>
              <a:t>descuentos sobre el precio del hotel </a:t>
            </a:r>
            <a:r>
              <a:rPr lang="es-ES" sz="2601" dirty="0" smtClean="0"/>
              <a:t>escogido (este descuento deberá aparecer en la factura para su comprobación).  </a:t>
            </a:r>
            <a:endParaRPr lang="es-ES" sz="2601" dirty="0"/>
          </a:p>
          <a:p>
            <a:pPr algn="just"/>
            <a:r>
              <a:rPr lang="es-ES" sz="2601" dirty="0"/>
              <a:t>Las empresas adjudicatarias ponen a disposición de la comunidad universitaria una </a:t>
            </a:r>
            <a:r>
              <a:rPr lang="es-ES" sz="2601" b="1" dirty="0"/>
              <a:t>ampliación de horario del servicio</a:t>
            </a:r>
            <a:r>
              <a:rPr lang="es-ES" sz="2601" dirty="0"/>
              <a:t>.</a:t>
            </a:r>
          </a:p>
          <a:p>
            <a:pPr algn="just"/>
            <a:r>
              <a:rPr lang="es-ES" sz="2601" b="1" dirty="0"/>
              <a:t>Ventajas en las coberturas de los seguros </a:t>
            </a:r>
            <a:r>
              <a:rPr lang="es-ES" sz="2601" dirty="0"/>
              <a:t>de responsabilidad civil y de accidente así como un incremento en el seguro por indemnización por robo, pérdida, destrucción del equipaje.</a:t>
            </a:r>
          </a:p>
        </p:txBody>
      </p:sp>
      <p:sp>
        <p:nvSpPr>
          <p:cNvPr id="4" name="Rectángulo 3">
            <a:extLst>
              <a:ext uri="{FF2B5EF4-FFF2-40B4-BE49-F238E27FC236}">
                <a16:creationId xmlns:a16="http://schemas.microsoft.com/office/drawing/2014/main" id="{8C0C68C5-081C-4143-9A43-5CA93204825A}"/>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FBEF9CD8-E4A0-4E46-9C86-5EBF5DCB8A5D}"/>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DDCF64B0-C5EE-4C02-AB17-3A495C788871}"/>
              </a:ext>
            </a:extLst>
          </p:cNvPr>
          <p:cNvPicPr>
            <a:picLocks noChangeAspect="1"/>
          </p:cNvPicPr>
          <p:nvPr/>
        </p:nvPicPr>
        <p:blipFill>
          <a:blip r:embed="rId3"/>
          <a:stretch>
            <a:fillRect/>
          </a:stretch>
        </p:blipFill>
        <p:spPr>
          <a:xfrm>
            <a:off x="1219244" y="174327"/>
            <a:ext cx="10693311" cy="597460"/>
          </a:xfrm>
          <a:prstGeom prst="rect">
            <a:avLst/>
          </a:prstGeom>
        </p:spPr>
      </p:pic>
    </p:spTree>
    <p:extLst>
      <p:ext uri="{BB962C8B-B14F-4D97-AF65-F5344CB8AC3E}">
        <p14:creationId xmlns:p14="http://schemas.microsoft.com/office/powerpoint/2010/main" val="3521871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3779E7-DF11-4DF5-ABA3-30263B4CEC3E}"/>
              </a:ext>
            </a:extLst>
          </p:cNvPr>
          <p:cNvSpPr>
            <a:spLocks noGrp="1"/>
          </p:cNvSpPr>
          <p:nvPr>
            <p:ph idx="1"/>
          </p:nvPr>
        </p:nvSpPr>
        <p:spPr>
          <a:xfrm>
            <a:off x="838202" y="771787"/>
            <a:ext cx="10515600" cy="5405177"/>
          </a:xfrm>
        </p:spPr>
        <p:txBody>
          <a:bodyPr>
            <a:normAutofit fontScale="77500" lnSpcReduction="20000"/>
          </a:bodyPr>
          <a:lstStyle/>
          <a:p>
            <a:pPr marL="0" indent="0" algn="ctr">
              <a:buNone/>
            </a:pPr>
            <a:r>
              <a:rPr lang="es-ES" sz="4601" b="1" dirty="0"/>
              <a:t>VENTAJAS DEL ACUERDO MARCO</a:t>
            </a:r>
          </a:p>
          <a:p>
            <a:pPr marL="0" indent="0">
              <a:buNone/>
            </a:pPr>
            <a:endParaRPr lang="es-ES" sz="3600" b="1" dirty="0"/>
          </a:p>
          <a:p>
            <a:pPr algn="just"/>
            <a:r>
              <a:rPr lang="es-ES" sz="3300" dirty="0"/>
              <a:t>Las empresas adjudicatarias han ofertado que </a:t>
            </a:r>
            <a:r>
              <a:rPr lang="es-ES" sz="3300" b="1" dirty="0"/>
              <a:t>no cobrarán ningún cargo en la emisión </a:t>
            </a:r>
            <a:r>
              <a:rPr lang="es-ES" sz="3300" dirty="0"/>
              <a:t>de billetes (aéreos y tren) tanto nacionales como internacionales. La reserva de vehículos de alquiler y la emisión de billetes de autocar se realizará también sin cargo alguno.</a:t>
            </a:r>
          </a:p>
          <a:p>
            <a:pPr algn="just"/>
            <a:r>
              <a:rPr lang="es-ES" sz="3300" dirty="0"/>
              <a:t>Las empresas adjudicatarias deberán de disponer de sistemas de adquisición de billetes aéreos vía internet que permita a la UMH beneficiarse de las </a:t>
            </a:r>
            <a:r>
              <a:rPr lang="es-ES" sz="3300" b="1" dirty="0"/>
              <a:t>tarifas de las compañías aéreas de bajo coste</a:t>
            </a:r>
            <a:r>
              <a:rPr lang="es-ES" sz="3300" dirty="0"/>
              <a:t> y de las ofertas especiales que éstas pudieran lanzar.</a:t>
            </a:r>
          </a:p>
          <a:p>
            <a:pPr algn="just"/>
            <a:r>
              <a:rPr lang="es-ES" sz="3300" dirty="0"/>
              <a:t>Las condiciones de la adjudicación </a:t>
            </a:r>
            <a:r>
              <a:rPr lang="es-ES" sz="3300" b="1" dirty="0"/>
              <a:t>se aplicarán igualmente al personal de la UMH cuando soliciten servicios particulares</a:t>
            </a:r>
            <a:r>
              <a:rPr lang="es-ES" sz="3300" dirty="0"/>
              <a:t>, siendo en este caso la relación jurídica estrictamente privada, sin que la Universidad quede obligada a abonar directa o indirectamente cantidad alguna en caso de incumplimiento por alguna de las partes: el abono de los servicios se realizará directamente por los interesados a la empresa contratista.</a:t>
            </a:r>
          </a:p>
        </p:txBody>
      </p:sp>
      <p:sp>
        <p:nvSpPr>
          <p:cNvPr id="4" name="Rectángulo 3">
            <a:extLst>
              <a:ext uri="{FF2B5EF4-FFF2-40B4-BE49-F238E27FC236}">
                <a16:creationId xmlns:a16="http://schemas.microsoft.com/office/drawing/2014/main" id="{5DF52967-399F-49E1-9262-6375C2F56111}"/>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10BD55D1-F8D3-4FB9-80EB-BBBE2CA94477}"/>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D0506389-B8D5-42A8-8F55-0CC4169476A7}"/>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20202687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563</TotalTime>
  <Words>1066</Words>
  <Application>Microsoft Office PowerPoint</Application>
  <PresentationFormat>Panorámica</PresentationFormat>
  <Paragraphs>66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“ACUERDO MARCO DE SUMINISTRO DE REACTIVOS, MATERIAL FUNGIBLE Y PEQUEÑO EQUIPAMIENTO EN LOS LABORATORIOS DE INNOVACIÓN, INVESTIGACIÓN Y DOCENCIA DE LA UNIVERSIDAD MIGUEL HERNÁNDEZ DE ELCHE”(Expediente 2019_00105)</dc:title>
  <dc:creator>Caturla Valiente, Luis Fernando</dc:creator>
  <cp:lastModifiedBy>Caturla Valiente, Luis Fernando</cp:lastModifiedBy>
  <cp:revision>56</cp:revision>
  <dcterms:created xsi:type="dcterms:W3CDTF">2021-05-14T07:05:15Z</dcterms:created>
  <dcterms:modified xsi:type="dcterms:W3CDTF">2021-11-11T10:25:57Z</dcterms:modified>
</cp:coreProperties>
</file>